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9" r:id="rId5"/>
    <p:sldId id="279" r:id="rId6"/>
    <p:sldId id="280" r:id="rId7"/>
    <p:sldId id="306" r:id="rId8"/>
    <p:sldId id="281" r:id="rId9"/>
    <p:sldId id="282" r:id="rId10"/>
    <p:sldId id="284" r:id="rId11"/>
    <p:sldId id="285" r:id="rId12"/>
    <p:sldId id="286" r:id="rId13"/>
    <p:sldId id="295" r:id="rId14"/>
    <p:sldId id="287" r:id="rId15"/>
    <p:sldId id="296" r:id="rId16"/>
    <p:sldId id="298" r:id="rId17"/>
    <p:sldId id="288" r:id="rId18"/>
    <p:sldId id="297" r:id="rId19"/>
    <p:sldId id="289" r:id="rId20"/>
    <p:sldId id="290" r:id="rId21"/>
    <p:sldId id="302" r:id="rId22"/>
    <p:sldId id="291" r:id="rId23"/>
    <p:sldId id="299" r:id="rId24"/>
    <p:sldId id="303" r:id="rId25"/>
    <p:sldId id="301" r:id="rId26"/>
    <p:sldId id="305" r:id="rId27"/>
    <p:sldId id="293" r:id="rId28"/>
    <p:sldId id="294" r:id="rId29"/>
    <p:sldId id="304" r:id="rId30"/>
    <p:sldId id="307" r:id="rId31"/>
    <p:sldId id="308" r:id="rId32"/>
  </p:sldIdLst>
  <p:sldSz cx="12192000" cy="6858000"/>
  <p:notesSz cx="6858000" cy="9144000"/>
  <p:defaultTextStyle>
    <a:defPPr>
      <a:defRPr lang="LID4096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B8"/>
    <a:srgbClr val="000000"/>
    <a:srgbClr val="FF6363"/>
    <a:srgbClr val="FBD966"/>
    <a:srgbClr val="6AFF63"/>
    <a:srgbClr val="FAB43E"/>
    <a:srgbClr val="00285B"/>
    <a:srgbClr val="004096"/>
    <a:srgbClr val="1177FF"/>
    <a:srgbClr val="006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0BE01-28C7-466C-A413-14BD588B0FDB}" v="4" dt="2024-02-13T09:54:10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סגנון כה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80"/>
    <p:restoredTop sz="94660"/>
  </p:normalViewPr>
  <p:slideViewPr>
    <p:cSldViewPr snapToGrid="0">
      <p:cViewPr varScale="1">
        <p:scale>
          <a:sx n="82" d="100"/>
          <a:sy n="82" d="100"/>
        </p:scale>
        <p:origin x="19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Shashank" userId="4a4a45cf-0bce-432b-b8e4-c038fc1510d7" providerId="ADAL" clId="{55D0BE01-28C7-466C-A413-14BD588B0FDB}"/>
    <pc:docChg chg="undo custSel addSld delSld modSld">
      <pc:chgData name="Srivastava, Shashank" userId="4a4a45cf-0bce-432b-b8e4-c038fc1510d7" providerId="ADAL" clId="{55D0BE01-28C7-466C-A413-14BD588B0FDB}" dt="2024-02-13T09:54:10.189" v="13"/>
      <pc:docMkLst>
        <pc:docMk/>
      </pc:docMkLst>
      <pc:sldChg chg="add del">
        <pc:chgData name="Srivastava, Shashank" userId="4a4a45cf-0bce-432b-b8e4-c038fc1510d7" providerId="ADAL" clId="{55D0BE01-28C7-466C-A413-14BD588B0FDB}" dt="2024-02-13T09:46:46.803" v="10" actId="47"/>
        <pc:sldMkLst>
          <pc:docMk/>
          <pc:sldMk cId="2611893023" sldId="259"/>
        </pc:sldMkLst>
      </pc:sldChg>
      <pc:sldChg chg="del">
        <pc:chgData name="Srivastava, Shashank" userId="4a4a45cf-0bce-432b-b8e4-c038fc1510d7" providerId="ADAL" clId="{55D0BE01-28C7-466C-A413-14BD588B0FDB}" dt="2024-02-13T08:09:04.598" v="0" actId="47"/>
        <pc:sldMkLst>
          <pc:docMk/>
          <pc:sldMk cId="378707744" sldId="262"/>
        </pc:sldMkLst>
      </pc:sldChg>
      <pc:sldChg chg="addSp delSp modSp mod setBg">
        <pc:chgData name="Srivastava, Shashank" userId="4a4a45cf-0bce-432b-b8e4-c038fc1510d7" providerId="ADAL" clId="{55D0BE01-28C7-466C-A413-14BD588B0FDB}" dt="2024-02-13T09:46:45.362" v="9"/>
        <pc:sldMkLst>
          <pc:docMk/>
          <pc:sldMk cId="3127288393" sldId="279"/>
        </pc:sldMkLst>
        <pc:spChg chg="mod ord">
          <ac:chgData name="Srivastava, Shashank" userId="4a4a45cf-0bce-432b-b8e4-c038fc1510d7" providerId="ADAL" clId="{55D0BE01-28C7-466C-A413-14BD588B0FDB}" dt="2024-02-13T09:46:45.362" v="9"/>
          <ac:spMkLst>
            <pc:docMk/>
            <pc:sldMk cId="3127288393" sldId="279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8:10:07.456" v="4" actId="26606"/>
          <ac:spMkLst>
            <pc:docMk/>
            <pc:sldMk cId="3127288393" sldId="279"/>
            <ac:spMk id="3" creationId="{979AC997-DAC0-7575-D7AD-0D70AF4A6FA0}"/>
          </ac:spMkLst>
        </pc:spChg>
        <pc:spChg chg="mod ord">
          <ac:chgData name="Srivastava, Shashank" userId="4a4a45cf-0bce-432b-b8e4-c038fc1510d7" providerId="ADAL" clId="{55D0BE01-28C7-466C-A413-14BD588B0FDB}" dt="2024-02-13T09:46:45.362" v="9"/>
          <ac:spMkLst>
            <pc:docMk/>
            <pc:sldMk cId="3127288393" sldId="279"/>
            <ac:spMk id="5" creationId="{14C0A38A-9A5E-8CEB-1EE3-11FEDD8E8278}"/>
          </ac:spMkLst>
        </pc:spChg>
        <pc:spChg chg="mod">
          <ac:chgData name="Srivastava, Shashank" userId="4a4a45cf-0bce-432b-b8e4-c038fc1510d7" providerId="ADAL" clId="{55D0BE01-28C7-466C-A413-14BD588B0FDB}" dt="2024-02-13T09:46:41.066" v="8" actId="26606"/>
          <ac:spMkLst>
            <pc:docMk/>
            <pc:sldMk cId="3127288393" sldId="279"/>
            <ac:spMk id="6" creationId="{E6F1B944-6DDE-BF49-D445-A6B6BB37D5F6}"/>
          </ac:spMkLst>
        </pc:spChg>
        <pc:spChg chg="mod">
          <ac:chgData name="Srivastava, Shashank" userId="4a4a45cf-0bce-432b-b8e4-c038fc1510d7" providerId="ADAL" clId="{55D0BE01-28C7-466C-A413-14BD588B0FDB}" dt="2024-02-13T08:10:07.456" v="4" actId="26606"/>
          <ac:spMkLst>
            <pc:docMk/>
            <pc:sldMk cId="3127288393" sldId="279"/>
            <ac:spMk id="16" creationId="{EE7C6001-CE95-B691-C221-9981D4B7D4D3}"/>
          </ac:spMkLst>
        </pc:spChg>
        <pc:spChg chg="mod">
          <ac:chgData name="Srivastava, Shashank" userId="4a4a45cf-0bce-432b-b8e4-c038fc1510d7" providerId="ADAL" clId="{55D0BE01-28C7-466C-A413-14BD588B0FDB}" dt="2024-02-13T08:10:07.456" v="4" actId="26606"/>
          <ac:spMkLst>
            <pc:docMk/>
            <pc:sldMk cId="3127288393" sldId="279"/>
            <ac:spMk id="17" creationId="{D21C8DA5-5B07-CA1F-C15C-1E66C21EA27D}"/>
          </ac:spMkLst>
        </pc:spChg>
        <pc:spChg chg="add del">
          <ac:chgData name="Srivastava, Shashank" userId="4a4a45cf-0bce-432b-b8e4-c038fc1510d7" providerId="ADAL" clId="{55D0BE01-28C7-466C-A413-14BD588B0FDB}" dt="2024-02-13T08:10:07.456" v="4" actId="26606"/>
          <ac:spMkLst>
            <pc:docMk/>
            <pc:sldMk cId="3127288393" sldId="279"/>
            <ac:spMk id="22" creationId="{4845A0EE-C4C8-4AE1-B3C6-1261368AC036}"/>
          </ac:spMkLst>
        </pc:spChg>
        <pc:spChg chg="add del">
          <ac:chgData name="Srivastava, Shashank" userId="4a4a45cf-0bce-432b-b8e4-c038fc1510d7" providerId="ADAL" clId="{55D0BE01-28C7-466C-A413-14BD588B0FDB}" dt="2024-02-13T08:10:09.987" v="6" actId="26606"/>
          <ac:spMkLst>
            <pc:docMk/>
            <pc:sldMk cId="3127288393" sldId="279"/>
            <ac:spMk id="24" creationId="{AC0D06B0-F19C-459E-B221-A34B506FB5E3}"/>
          </ac:spMkLst>
        </pc:spChg>
        <pc:spChg chg="add del">
          <ac:chgData name="Srivastava, Shashank" userId="4a4a45cf-0bce-432b-b8e4-c038fc1510d7" providerId="ADAL" clId="{55D0BE01-28C7-466C-A413-14BD588B0FDB}" dt="2024-02-13T08:10:09.987" v="6" actId="26606"/>
          <ac:spMkLst>
            <pc:docMk/>
            <pc:sldMk cId="3127288393" sldId="279"/>
            <ac:spMk id="25" creationId="{A3C210E6-A35A-4F68-8D60-801A019C75B8}"/>
          </ac:spMkLst>
        </pc:spChg>
        <pc:spChg chg="add del">
          <ac:chgData name="Srivastava, Shashank" userId="4a4a45cf-0bce-432b-b8e4-c038fc1510d7" providerId="ADAL" clId="{55D0BE01-28C7-466C-A413-14BD588B0FDB}" dt="2024-02-13T08:10:09.987" v="6" actId="26606"/>
          <ac:spMkLst>
            <pc:docMk/>
            <pc:sldMk cId="3127288393" sldId="279"/>
            <ac:spMk id="26" creationId="{345B26DA-1C6B-4C66-81C9-9C1877FC2DB1}"/>
          </ac:spMkLst>
        </pc:spChg>
        <pc:spChg chg="add del">
          <ac:chgData name="Srivastava, Shashank" userId="4a4a45cf-0bce-432b-b8e4-c038fc1510d7" providerId="ADAL" clId="{55D0BE01-28C7-466C-A413-14BD588B0FDB}" dt="2024-02-13T08:10:09.987" v="6" actId="26606"/>
          <ac:spMkLst>
            <pc:docMk/>
            <pc:sldMk cId="3127288393" sldId="279"/>
            <ac:spMk id="28" creationId="{98DE6C44-43F8-4DE4-AB81-66853FFEA09A}"/>
          </ac:spMkLst>
        </pc:spChg>
        <pc:spChg chg="add del">
          <ac:chgData name="Srivastava, Shashank" userId="4a4a45cf-0bce-432b-b8e4-c038fc1510d7" providerId="ADAL" clId="{55D0BE01-28C7-466C-A413-14BD588B0FDB}" dt="2024-02-13T08:10:09.987" v="6" actId="26606"/>
          <ac:spMkLst>
            <pc:docMk/>
            <pc:sldMk cId="3127288393" sldId="279"/>
            <ac:spMk id="30" creationId="{2409529B-9B56-4F10-BE4D-F934DB89E57E}"/>
          </ac:spMkLst>
        </pc:spChg>
        <pc:grpChg chg="add del">
          <ac:chgData name="Srivastava, Shashank" userId="4a4a45cf-0bce-432b-b8e4-c038fc1510d7" providerId="ADAL" clId="{55D0BE01-28C7-466C-A413-14BD588B0FDB}" dt="2024-02-13T09:46:41.066" v="8" actId="26606"/>
          <ac:grpSpMkLst>
            <pc:docMk/>
            <pc:sldMk cId="3127288393" sldId="279"/>
            <ac:grpSpMk id="32" creationId="{4C5D1407-4838-38E3-CCE5-A48F7B5635A5}"/>
          </ac:grpSpMkLst>
        </pc:gr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517783470" sldId="280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517783470" sldId="280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517783470" sldId="280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109047730" sldId="281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09047730" sldId="281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09047730" sldId="281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226528695" sldId="282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226528695" sldId="282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226528695" sldId="282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530361439" sldId="284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530361439" sldId="284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530361439" sldId="284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930064809" sldId="285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930064809" sldId="285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930064809" sldId="285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318245903" sldId="286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318245903" sldId="286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318245903" sldId="286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110959161" sldId="287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110959161" sldId="287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110959161" sldId="287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508675226" sldId="288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508675226" sldId="288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756425327" sldId="289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756425327" sldId="289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823575832" sldId="290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823575832" sldId="290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1807129008" sldId="291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807129008" sldId="291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807129008" sldId="291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1149024050" sldId="293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149024050" sldId="293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2223702359" sldId="294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2223702359" sldId="294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2223702359" sldId="294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1232261051" sldId="295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232261051" sldId="295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232261051" sldId="295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1514615025" sldId="296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514615025" sldId="296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1514615025" sldId="296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2419784088" sldId="298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2419784088" sldId="298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809616271" sldId="299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809616271" sldId="299"/>
            <ac:spMk id="2" creationId="{2C34B0E3-E31E-A9C6-417F-5BB35C435C25}"/>
          </ac:spMkLst>
        </pc:spChg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809616271" sldId="299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982589693" sldId="301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982589693" sldId="301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824197385" sldId="302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824197385" sldId="302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947896760" sldId="303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947896760" sldId="303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208712866" sldId="304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208712866" sldId="304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632420575" sldId="305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632420575" sldId="305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3278292304" sldId="306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3278292304" sldId="306"/>
            <ac:spMk id="5" creationId="{14C0A38A-9A5E-8CEB-1EE3-11FEDD8E8278}"/>
          </ac:spMkLst>
        </pc:spChg>
      </pc:sldChg>
      <pc:sldChg chg="modSp">
        <pc:chgData name="Srivastava, Shashank" userId="4a4a45cf-0bce-432b-b8e4-c038fc1510d7" providerId="ADAL" clId="{55D0BE01-28C7-466C-A413-14BD588B0FDB}" dt="2024-02-13T09:46:45.362" v="9"/>
        <pc:sldMkLst>
          <pc:docMk/>
          <pc:sldMk cId="2885665819" sldId="307"/>
        </pc:sldMkLst>
        <pc:spChg chg="mod">
          <ac:chgData name="Srivastava, Shashank" userId="4a4a45cf-0bce-432b-b8e4-c038fc1510d7" providerId="ADAL" clId="{55D0BE01-28C7-466C-A413-14BD588B0FDB}" dt="2024-02-13T09:46:45.362" v="9"/>
          <ac:spMkLst>
            <pc:docMk/>
            <pc:sldMk cId="2885665819" sldId="307"/>
            <ac:spMk id="5" creationId="{14C0A38A-9A5E-8CEB-1EE3-11FEDD8E8278}"/>
          </ac:spMkLst>
        </pc:spChg>
      </pc:sldChg>
      <pc:sldChg chg="addSp delSp modSp new modAnim">
        <pc:chgData name="Srivastava, Shashank" userId="4a4a45cf-0bce-432b-b8e4-c038fc1510d7" providerId="ADAL" clId="{55D0BE01-28C7-466C-A413-14BD588B0FDB}" dt="2024-02-13T09:54:10.189" v="13"/>
        <pc:sldMkLst>
          <pc:docMk/>
          <pc:sldMk cId="1199657925" sldId="308"/>
        </pc:sldMkLst>
        <pc:spChg chg="del">
          <ac:chgData name="Srivastava, Shashank" userId="4a4a45cf-0bce-432b-b8e4-c038fc1510d7" providerId="ADAL" clId="{55D0BE01-28C7-466C-A413-14BD588B0FDB}" dt="2024-02-13T09:53:46.860" v="12"/>
          <ac:spMkLst>
            <pc:docMk/>
            <pc:sldMk cId="1199657925" sldId="308"/>
            <ac:spMk id="3" creationId="{B9AC9BFE-5C82-68E4-E952-1AE244752E73}"/>
          </ac:spMkLst>
        </pc:spChg>
        <pc:picChg chg="add mod">
          <ac:chgData name="Srivastava, Shashank" userId="4a4a45cf-0bce-432b-b8e4-c038fc1510d7" providerId="ADAL" clId="{55D0BE01-28C7-466C-A413-14BD588B0FDB}" dt="2024-02-13T09:53:46.860" v="12"/>
          <ac:picMkLst>
            <pc:docMk/>
            <pc:sldMk cId="1199657925" sldId="308"/>
            <ac:picMk id="5" creationId="{B948C6FF-B0EE-F7B1-48B8-80CDE7C946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EC782647-5902-6D97-AB05-7AA7DB563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5A6E33F-B547-F803-72DA-DFB3B67B0E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B4142C24-8604-4143-90E3-9A22FC5D3285}" type="datetimeFigureOut">
              <a:rPr lang="LID4096" smtClean="0"/>
              <a:t>02/13/2024</a:t>
            </a:fld>
            <a:endParaRPr lang="LID4096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0E709A6-41F4-E14A-673A-0A6314CBF6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r>
              <a:rPr lang="en-US"/>
              <a:t>Presentation Title | Date </a:t>
            </a:r>
            <a:endParaRPr lang="LID4096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BBE868C-FE79-6D64-268B-91A18AA32F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782411DA-0462-47FB-AAF7-F99973CF45B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7321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071BEF64-F47C-49FF-8B78-1FFF286DE341}" type="datetimeFigureOut">
              <a:rPr lang="LID4096" smtClean="0"/>
              <a:t>02/13/2024</a:t>
            </a:fld>
            <a:endParaRPr lang="LID4096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LID4096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r>
              <a:rPr lang="en-US"/>
              <a:t>Presentation Title | Date </a:t>
            </a:r>
            <a:endParaRPr lang="LID4096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F7DB3071-C19F-4124-BF4C-579AE7E10C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7561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/>
              <a:t>* Optional slide for long version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65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/>
              <a:t>Take questions here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/>
              <a:t>* 15-minute mark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57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349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30 minute mark for long version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478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 Optional slide for long version</a:t>
            </a: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780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/>
              <a:t>* Take questions here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002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 Optional slide for long version</a:t>
            </a: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219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 Optional slide for long version</a:t>
            </a: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945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 Optional slide for long version</a:t>
            </a:r>
            <a:endParaRPr lang="en-IL"/>
          </a:p>
          <a:p>
            <a:pPr algn="l" rtl="0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408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A0C619-8DCC-644A-745E-D2EC7B101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4730CBE-AF49-A28B-00BF-56F8B5689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C1F7732-813E-E54D-7FA0-72BC1AF3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AA1F50-54B1-421A-BBB0-278E5644BC04}" type="datetime1">
              <a:rPr lang="LID4096" smtClean="0"/>
              <a:t>02/13/2024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600256-E7DE-1850-6865-0C946A88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Presentation Title | Date </a:t>
            </a:r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1224EC9-08AF-D057-1C1B-AB30EF7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297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60E948-B587-762B-B5BE-2B46660B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9FFF58B-C01D-8518-9FCB-34E0E1107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5DE4FF-E910-2856-8C3B-B74D3C9DE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9CF454C-2AA2-7E5C-1C7E-AEBA940D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41CE05-C02E-4316-A736-93D6CB96806E}" type="datetime1">
              <a:rPr lang="LID4096" smtClean="0"/>
              <a:t>02/13/2024</a:t>
            </a:fld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617E91E-B1FD-852A-B403-3C313675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507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E7A549-ECF0-4923-F42C-F1424F5D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6B1C22D-72FD-260B-6824-A0610495E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0018BFE-E83F-2976-8134-024A37FB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109CA9-23AA-4911-8506-C4A161743A01}" type="datetime1">
              <a:rPr lang="LID4096" smtClean="0"/>
              <a:t>02/13/2024</a:t>
            </a:fld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E398E4-A5C9-7C3A-7920-9E6F0FA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027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584BEDA-9525-92B9-88CF-F392BA59C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2181A29-E83B-4913-4228-0C73F67DA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E5F2848-D581-0C4A-F458-DEAA3C58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2C819C-7102-437B-BBD7-3574426F0A19}" type="datetime1">
              <a:rPr lang="LID4096" smtClean="0"/>
              <a:t>02/13/2024</a:t>
            </a:fld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40F9AB-CA2F-4D1C-6664-FE43097E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992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952FCF-E8FB-D7C8-9D56-5A5B8BED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11274013" cy="688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+mj-lt"/>
                <a:cs typeface="+mj-cs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CC3A8C-5E0E-2368-A678-B9C94DF5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1825625"/>
            <a:ext cx="11274014" cy="435133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>
                <a:latin typeface="IntelOne Display Light" panose="020B0403020203020204" pitchFamily="34" charset="0"/>
              </a:defRPr>
            </a:lvl1pPr>
            <a:lvl2pPr marL="742950" indent="-285750">
              <a:buClr>
                <a:schemeClr val="accent3"/>
              </a:buClr>
              <a:buFont typeface="Wingdings" panose="05000000000000000000" pitchFamily="2" charset="2"/>
              <a:buChar char="§"/>
              <a:defRPr sz="1400">
                <a:latin typeface="IntelOne Display Light" panose="020B0403020203020204" pitchFamily="34" charset="0"/>
              </a:defRPr>
            </a:lvl2pPr>
            <a:lvl3pPr marL="914400" indent="0">
              <a:buNone/>
              <a:defRPr sz="1400">
                <a:latin typeface="IntelOne Display Light" panose="020B0403020203020204" pitchFamily="34" charset="0"/>
              </a:defRPr>
            </a:lvl3pPr>
            <a:lvl4pPr marL="1371600" indent="0">
              <a:buNone/>
              <a:defRPr sz="1400">
                <a:latin typeface="IntelOne Display Light" panose="020B0403020203020204" pitchFamily="34" charset="0"/>
              </a:defRPr>
            </a:lvl4pPr>
            <a:lvl5pPr marL="1828800" indent="0">
              <a:buNone/>
              <a:defRPr sz="1400"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5E956FE-2691-0C6E-22C9-EA015FBB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710" y="64420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FB65338E-BE88-463F-AE5D-DD9AF959B868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314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כותרת ותוכ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952FCF-E8FB-D7C8-9D56-5A5B8BED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11274013" cy="688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+mj-lt"/>
                <a:cs typeface="+mj-cs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CC3A8C-5E0E-2368-A678-B9C94DF5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1825625"/>
            <a:ext cx="11274014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>
                <a:latin typeface="IntelOne Display Regular" panose="020B0503020203020204" pitchFamily="34" charset="0"/>
              </a:defRPr>
            </a:lvl2pPr>
            <a:lvl3pPr marL="914400" indent="0">
              <a:buNone/>
              <a:defRPr sz="1400">
                <a:latin typeface="IntelOne Display Regular" panose="020B0503020203020204" pitchFamily="34" charset="0"/>
              </a:defRPr>
            </a:lvl3pPr>
            <a:lvl4pPr marL="1371600" indent="0">
              <a:buNone/>
              <a:defRPr sz="1400">
                <a:latin typeface="IntelOne Display Regular" panose="020B0503020203020204" pitchFamily="34" charset="0"/>
              </a:defRPr>
            </a:lvl4pPr>
            <a:lvl5pPr marL="1828800" indent="0">
              <a:buNone/>
              <a:defRPr sz="1400">
                <a:latin typeface="IntelOne Display Regular" panose="020B0503020203020204" pitchFamily="34" charset="0"/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FADB0D-4605-DFB0-EA1D-DA09DDC3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07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B43E"/>
                </a:solidFill>
              </a:defRPr>
            </a:lvl1pPr>
          </a:lstStyle>
          <a:p>
            <a:r>
              <a:rPr lang="en-US"/>
              <a:t> Presentation Title | Date </a:t>
            </a:r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5E956FE-2691-0C6E-22C9-EA015FBB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710" y="64420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FB65338E-BE88-463F-AE5D-DD9AF959B868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36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904E7A-FB26-8993-0681-1FA57498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77F1462-CDF4-01D1-AEEC-92166B3FF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249A5BC-FBF2-463E-013C-37997AF5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FBFCB8-E806-40B6-BCBD-57780F4D6220}" type="datetime1">
              <a:rPr lang="LID4096" smtClean="0"/>
              <a:t>02/13/2024</a:t>
            </a:fld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8C9F9B8-5959-4618-D873-EE376E5A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289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1504D3-CD8E-2C03-6A31-46F786C3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3C48ED-448E-0EBD-330D-F227BA562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31FCF53-134A-450C-5613-9A7CEE70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88A570CE-6279-45E0-985A-CD35EE99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25C8-5E9A-49E0-82B5-EFAFFD4CF6F1}" type="datetime1">
              <a:rPr lang="LID4096" smtClean="0"/>
              <a:t>02/13/2024</a:t>
            </a:fld>
            <a:endParaRPr lang="LID4096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18EED5DD-A146-4B9B-8020-2B74E7D1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6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3009B9-80AE-BACC-9773-9DC8C2D3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72BBED3-7769-6FDD-CD39-FA7AD468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41D8610-51FB-94A1-E1C6-482844FC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42E84E9-C37C-2561-83AC-BC1E339D5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1E7ABBC-9016-4C3C-5CB1-7FAEFB114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4CA4184-573B-0171-375F-5068DF89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46A8D2-208E-41B3-B807-13C5CFC2C6A5}" type="datetime1">
              <a:rPr lang="LID4096" smtClean="0"/>
              <a:t>02/13/2024</a:t>
            </a:fld>
            <a:endParaRPr lang="LID4096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4DDCA1F-B6C2-BBD3-2CCC-9AF50E2E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29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FBF585-3E67-2599-8131-E8321E05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D15A562-6A89-6CAF-5C46-40F6BD2C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27F171-2612-4FF3-B98D-59D1581A2BA0}" type="datetime1">
              <a:rPr lang="LID4096" smtClean="0"/>
              <a:t>02/13/2024</a:t>
            </a:fld>
            <a:endParaRPr lang="LID4096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ABC6886-2172-3562-4DFF-98A217F4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663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7C1A526-7CFB-8EA1-7802-834ECBAD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58A5FC-9E57-4F5F-8EAA-3BD6CC3D20E1}" type="datetime1">
              <a:rPr lang="LID4096" smtClean="0"/>
              <a:t>02/13/2024</a:t>
            </a:fld>
            <a:endParaRPr lang="LID4096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4413742-737E-DF63-9FD1-9513E09F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602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279059-67A7-D17E-A318-8A63EB3C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4DE84DD-17D0-9BA7-A8C2-9C4434887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A1F938B-1BEC-A396-E686-9ABEE886A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130295B-0F37-8309-F192-551630A0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2E1393-DB3A-4417-A0D3-6DA566D1A710}" type="datetime1">
              <a:rPr lang="LID4096" smtClean="0"/>
              <a:t>02/13/2024</a:t>
            </a:fld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DCBBC97-BA9F-CED8-CB96-F2706AD3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904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1243DF0-E629-76B7-73E2-66A18339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6087F72-D446-62A2-019A-2D4C14CF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B66EA39-6DDE-75B7-CE2A-1BE3E2EA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C25C8-5E9A-49E0-82B5-EFAFFD4CF6F1}" type="datetime1">
              <a:rPr lang="LID4096" smtClean="0"/>
              <a:t>02/13/2024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C3E4E5A-BC4C-3FF5-B9AE-03CCA8F69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Presentation Title | Date </a:t>
            </a:r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71931F-8766-D8A1-7C62-29E22786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5338E-BE88-463F-AE5D-DD9AF959B86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03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8.png"/><Relationship Id="rId21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42.png"/><Relationship Id="rId14" Type="http://schemas.openxmlformats.org/officeDocument/2006/relationships/image" Target="../media/image40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7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0.png"/><Relationship Id="rId18" Type="http://schemas.openxmlformats.org/officeDocument/2006/relationships/image" Target="../media/image123.png"/><Relationship Id="rId26" Type="http://schemas.openxmlformats.org/officeDocument/2006/relationships/image" Target="../media/image130.png"/><Relationship Id="rId3" Type="http://schemas.openxmlformats.org/officeDocument/2006/relationships/image" Target="../media/image112.png"/><Relationship Id="rId21" Type="http://schemas.openxmlformats.org/officeDocument/2006/relationships/image" Target="../media/image126.png"/><Relationship Id="rId7" Type="http://schemas.openxmlformats.org/officeDocument/2006/relationships/image" Target="../media/image86.png"/><Relationship Id="rId12" Type="http://schemas.openxmlformats.org/officeDocument/2006/relationships/image" Target="../media/image119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2" Type="http://schemas.openxmlformats.org/officeDocument/2006/relationships/image" Target="../media/image111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24" Type="http://schemas.openxmlformats.org/officeDocument/2006/relationships/image" Target="../media/image128.png"/><Relationship Id="rId5" Type="http://schemas.openxmlformats.org/officeDocument/2006/relationships/image" Target="../media/image114.png"/><Relationship Id="rId15" Type="http://schemas.openxmlformats.org/officeDocument/2006/relationships/image" Target="../media/image79.png"/><Relationship Id="rId23" Type="http://schemas.openxmlformats.org/officeDocument/2006/relationships/image" Target="../media/image67.png"/><Relationship Id="rId28" Type="http://schemas.openxmlformats.org/officeDocument/2006/relationships/image" Target="../media/image132.png"/><Relationship Id="rId10" Type="http://schemas.openxmlformats.org/officeDocument/2006/relationships/image" Target="../media/image117.png"/><Relationship Id="rId19" Type="http://schemas.openxmlformats.org/officeDocument/2006/relationships/image" Target="../media/image124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Relationship Id="rId14" Type="http://schemas.openxmlformats.org/officeDocument/2006/relationships/image" Target="../media/image9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2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5.png"/><Relationship Id="rId18" Type="http://schemas.openxmlformats.org/officeDocument/2006/relationships/image" Target="../media/image169.png"/><Relationship Id="rId26" Type="http://schemas.openxmlformats.org/officeDocument/2006/relationships/image" Target="../media/image176.png"/><Relationship Id="rId3" Type="http://schemas.openxmlformats.org/officeDocument/2006/relationships/image" Target="../media/image18.png"/><Relationship Id="rId21" Type="http://schemas.openxmlformats.org/officeDocument/2006/relationships/image" Target="../media/image171.png"/><Relationship Id="rId7" Type="http://schemas.openxmlformats.org/officeDocument/2006/relationships/image" Target="../media/image33.png"/><Relationship Id="rId12" Type="http://schemas.openxmlformats.org/officeDocument/2006/relationships/image" Target="../media/image164.png"/><Relationship Id="rId17" Type="http://schemas.openxmlformats.org/officeDocument/2006/relationships/image" Target="../media/image51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8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63.png"/><Relationship Id="rId24" Type="http://schemas.openxmlformats.org/officeDocument/2006/relationships/image" Target="../media/image174.png"/><Relationship Id="rId5" Type="http://schemas.openxmlformats.org/officeDocument/2006/relationships/image" Target="../media/image10.png"/><Relationship Id="rId15" Type="http://schemas.openxmlformats.org/officeDocument/2006/relationships/image" Target="../media/image167.png"/><Relationship Id="rId23" Type="http://schemas.openxmlformats.org/officeDocument/2006/relationships/image" Target="../media/image173.png"/><Relationship Id="rId10" Type="http://schemas.openxmlformats.org/officeDocument/2006/relationships/image" Target="../media/image162.png"/><Relationship Id="rId19" Type="http://schemas.openxmlformats.org/officeDocument/2006/relationships/image" Target="../media/image170.png"/><Relationship Id="rId4" Type="http://schemas.openxmlformats.org/officeDocument/2006/relationships/image" Target="../media/image135.png"/><Relationship Id="rId9" Type="http://schemas.openxmlformats.org/officeDocument/2006/relationships/image" Target="../media/image35.png"/><Relationship Id="rId14" Type="http://schemas.openxmlformats.org/officeDocument/2006/relationships/image" Target="../media/image166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-gentle-introduction-to-positional-encoding-in-transformer-models-part-1/#:~:text=What%20Is%20Positional%20Encoding%3F,item%27s%20position%20in%20transformer%20models.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6.0376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AAEE98B-DAF3-CF5F-2816-9BA1F30F5734}"/>
              </a:ext>
            </a:extLst>
          </p:cNvPr>
          <p:cNvSpPr txBox="1"/>
          <p:nvPr/>
        </p:nvSpPr>
        <p:spPr>
          <a:xfrm>
            <a:off x="153691" y="2921168"/>
            <a:ext cx="57527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600" b="1" dirty="0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Transformers 101</a:t>
            </a:r>
          </a:p>
          <a:p>
            <a:pPr algn="ctr" rtl="0"/>
            <a:r>
              <a:rPr lang="en-US" sz="2400" dirty="0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By: Himanshi Sinha &amp; </a:t>
            </a:r>
            <a:r>
              <a:rPr lang="en-US" sz="2400" dirty="0" err="1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Elad</a:t>
            </a:r>
            <a:r>
              <a:rPr lang="en-US" sz="2400" dirty="0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 Rapaport</a:t>
            </a:r>
          </a:p>
          <a:p>
            <a:pPr algn="ctr" rtl="0"/>
            <a:r>
              <a:rPr lang="en-US" sz="1600" dirty="0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Slides based on “The Illustrated Transformer” by Jay </a:t>
            </a:r>
            <a:r>
              <a:rPr lang="en-US" sz="1600" dirty="0" err="1">
                <a:solidFill>
                  <a:schemeClr val="bg1"/>
                </a:solidFill>
                <a:ea typeface="Intel Clear Light" panose="020B0404020203020204" pitchFamily="34" charset="0"/>
                <a:cs typeface="+mj-cs"/>
              </a:rPr>
              <a:t>Allamar</a:t>
            </a:r>
            <a:endParaRPr lang="en-US" sz="1600" dirty="0">
              <a:solidFill>
                <a:schemeClr val="bg1"/>
              </a:solidFill>
              <a:ea typeface="Intel Clear Light" panose="020B040402020302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1893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3">
            <a:extLst>
              <a:ext uri="{FF2B5EF4-FFF2-40B4-BE49-F238E27FC236}">
                <a16:creationId xmlns:a16="http://schemas.microsoft.com/office/drawing/2014/main" id="{4DF42E8B-BAA2-9163-9100-A1478E48D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18928"/>
              </p:ext>
            </p:extLst>
          </p:nvPr>
        </p:nvGraphicFramePr>
        <p:xfrm>
          <a:off x="9423294" y="3198939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9" name="Table 3">
            <a:extLst>
              <a:ext uri="{FF2B5EF4-FFF2-40B4-BE49-F238E27FC236}">
                <a16:creationId xmlns:a16="http://schemas.microsoft.com/office/drawing/2014/main" id="{8A07E2F7-A28E-F53B-22B5-13C78AD7F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15217"/>
              </p:ext>
            </p:extLst>
          </p:nvPr>
        </p:nvGraphicFramePr>
        <p:xfrm>
          <a:off x="5932454" y="3189415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4" name="Table 3">
            <a:extLst>
              <a:ext uri="{FF2B5EF4-FFF2-40B4-BE49-F238E27FC236}">
                <a16:creationId xmlns:a16="http://schemas.microsoft.com/office/drawing/2014/main" id="{739671C0-F8FD-C04C-FDE7-7677CBACE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236"/>
              </p:ext>
            </p:extLst>
          </p:nvPr>
        </p:nvGraphicFramePr>
        <p:xfrm>
          <a:off x="2412067" y="3223242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5B1B9C0E-62FC-77FC-CC3A-3A3EC36D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27902"/>
              </p:ext>
            </p:extLst>
          </p:nvPr>
        </p:nvGraphicFramePr>
        <p:xfrm>
          <a:off x="9420650" y="2670994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6.3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5289270C-2ABE-C7F9-7079-6B7E563DC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86952"/>
              </p:ext>
            </p:extLst>
          </p:nvPr>
        </p:nvGraphicFramePr>
        <p:xfrm>
          <a:off x="5929810" y="2661470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30" name="Table 3">
            <a:extLst>
              <a:ext uri="{FF2B5EF4-FFF2-40B4-BE49-F238E27FC236}">
                <a16:creationId xmlns:a16="http://schemas.microsoft.com/office/drawing/2014/main" id="{F5FFCA82-4A52-89A6-A227-A5588CB9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32723"/>
              </p:ext>
            </p:extLst>
          </p:nvPr>
        </p:nvGraphicFramePr>
        <p:xfrm>
          <a:off x="9420650" y="2139642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B8315FBD-9030-4F57-BC68-DF02438E4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8175"/>
              </p:ext>
            </p:extLst>
          </p:nvPr>
        </p:nvGraphicFramePr>
        <p:xfrm>
          <a:off x="5929810" y="2130118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3.4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8.9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+mj-lt"/>
              </a:rPr>
              <a:t>Let’s get the contextual embedding for “Je”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10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B62C0C4-024F-AD3D-B86F-1A12659E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08167"/>
              </p:ext>
            </p:extLst>
          </p:nvPr>
        </p:nvGraphicFramePr>
        <p:xfrm>
          <a:off x="2183868" y="1623661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39FC6-293D-3595-233D-DC20444F9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51369"/>
              </p:ext>
            </p:extLst>
          </p:nvPr>
        </p:nvGraphicFramePr>
        <p:xfrm>
          <a:off x="5704255" y="1614137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4DF81A9-96D7-29D1-BC9E-5E183F786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567965"/>
              </p:ext>
            </p:extLst>
          </p:nvPr>
        </p:nvGraphicFramePr>
        <p:xfrm>
          <a:off x="9244032" y="1625968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68BD30AB-09D4-FC9D-B9E5-9E2C183CB662}"/>
              </a:ext>
            </a:extLst>
          </p:cNvPr>
          <p:cNvSpPr txBox="1">
            <a:spLocks/>
          </p:cNvSpPr>
          <p:nvPr/>
        </p:nvSpPr>
        <p:spPr>
          <a:xfrm>
            <a:off x="2809022" y="1075462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3512E23A-2CEF-2CCC-AA4A-E794F0358847}"/>
              </a:ext>
            </a:extLst>
          </p:cNvPr>
          <p:cNvSpPr txBox="1">
            <a:spLocks/>
          </p:cNvSpPr>
          <p:nvPr/>
        </p:nvSpPr>
        <p:spPr>
          <a:xfrm>
            <a:off x="6297980" y="1096100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6F5CFC8-1171-3B38-73B9-9087E7BF2F0A}"/>
              </a:ext>
            </a:extLst>
          </p:cNvPr>
          <p:cNvSpPr txBox="1">
            <a:spLocks/>
          </p:cNvSpPr>
          <p:nvPr/>
        </p:nvSpPr>
        <p:spPr>
          <a:xfrm>
            <a:off x="9649581" y="1075462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993" y="159935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993" y="1599357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0840" y="158714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840" y="1587148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5642" y="159667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642" y="1596672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D10A73A3-CB41-7A90-CA23-3C915A6EFE6E}"/>
              </a:ext>
            </a:extLst>
          </p:cNvPr>
          <p:cNvSpPr txBox="1">
            <a:spLocks/>
          </p:cNvSpPr>
          <p:nvPr/>
        </p:nvSpPr>
        <p:spPr>
          <a:xfrm>
            <a:off x="258087" y="1075463"/>
            <a:ext cx="742037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Input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E9D6A17F-DC0C-E9D0-3548-2675DA2C5461}"/>
              </a:ext>
            </a:extLst>
          </p:cNvPr>
          <p:cNvSpPr txBox="1">
            <a:spLocks/>
          </p:cNvSpPr>
          <p:nvPr/>
        </p:nvSpPr>
        <p:spPr>
          <a:xfrm>
            <a:off x="258086" y="1623661"/>
            <a:ext cx="1257445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Embedding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1DA92759-27FD-4D04-715B-9D1BFF7DD889}"/>
              </a:ext>
            </a:extLst>
          </p:cNvPr>
          <p:cNvSpPr txBox="1">
            <a:spLocks/>
          </p:cNvSpPr>
          <p:nvPr/>
        </p:nvSpPr>
        <p:spPr>
          <a:xfrm>
            <a:off x="258086" y="2178767"/>
            <a:ext cx="90396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Queries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A31CCF0E-D14B-60F4-55E0-7655568F5050}"/>
              </a:ext>
            </a:extLst>
          </p:cNvPr>
          <p:cNvSpPr txBox="1">
            <a:spLocks/>
          </p:cNvSpPr>
          <p:nvPr/>
        </p:nvSpPr>
        <p:spPr>
          <a:xfrm>
            <a:off x="258086" y="2696816"/>
            <a:ext cx="637263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Keys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52505B54-A158-A845-9668-ACCE9CDA4196}"/>
              </a:ext>
            </a:extLst>
          </p:cNvPr>
          <p:cNvSpPr txBox="1">
            <a:spLocks/>
          </p:cNvSpPr>
          <p:nvPr/>
        </p:nvSpPr>
        <p:spPr>
          <a:xfrm>
            <a:off x="261568" y="3212134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Values</a:t>
            </a: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21F0600B-B9E9-39EB-0496-17CF6E754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43473"/>
              </p:ext>
            </p:extLst>
          </p:nvPr>
        </p:nvGraphicFramePr>
        <p:xfrm>
          <a:off x="2409423" y="2163945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8B99C6D8-FC2B-BF3D-8F0B-7996E438A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9548" y="213964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8B99C6D8-FC2B-BF3D-8F0B-7996E438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48" y="2139641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9259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533F151-5F1A-324F-AB5B-0F5454289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9935" y="210581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533F151-5F1A-324F-AB5B-0F545428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35" y="2105814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5F69F9EA-9DBB-9A6B-2E80-473185589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0775" y="211533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5F69F9EA-9DBB-9A6B-2E80-47318558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75" y="2115338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Table 3">
            <a:extLst>
              <a:ext uri="{FF2B5EF4-FFF2-40B4-BE49-F238E27FC236}">
                <a16:creationId xmlns:a16="http://schemas.microsoft.com/office/drawing/2014/main" id="{A32887CA-BEC0-E07F-2ADE-87217E8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150291"/>
              </p:ext>
            </p:extLst>
          </p:nvPr>
        </p:nvGraphicFramePr>
        <p:xfrm>
          <a:off x="2409423" y="2695297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3.6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9548" y="267099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48" y="2670993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9935" y="263716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35" y="2637166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0775" y="264669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75" y="2646690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42192" y="319893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192" y="3198938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2579" y="316511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79" y="3165111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3419" y="31746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419" y="3174635"/>
                <a:ext cx="329246" cy="304801"/>
              </a:xfrm>
              <a:prstGeom prst="rect">
                <a:avLst/>
              </a:prstGeom>
              <a:blipFill>
                <a:blip r:embed="rId1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C3FC996B-0377-9B98-1DEF-39E7AE77FAB4}"/>
              </a:ext>
            </a:extLst>
          </p:cNvPr>
          <p:cNvSpPr txBox="1">
            <a:spLocks/>
          </p:cNvSpPr>
          <p:nvPr/>
        </p:nvSpPr>
        <p:spPr>
          <a:xfrm>
            <a:off x="261569" y="3768131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08493D88-1E6B-3C38-84D0-80498CE94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4563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=6.39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08493D88-1E6B-3C38-84D0-80498CE9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63" y="3765522"/>
                <a:ext cx="1518051" cy="304801"/>
              </a:xfrm>
              <a:prstGeom prst="rect">
                <a:avLst/>
              </a:prstGeom>
              <a:blipFill>
                <a:blip r:embed="rId1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מציין מיקום תוכן 2">
                <a:extLst>
                  <a:ext uri="{FF2B5EF4-FFF2-40B4-BE49-F238E27FC236}">
                    <a16:creationId xmlns:a16="http://schemas.microsoft.com/office/drawing/2014/main" id="{D9D0D449-65EB-3235-A3CF-00204EFDC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6819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9" name="מציין מיקום תוכן 2">
                <a:extLst>
                  <a:ext uri="{FF2B5EF4-FFF2-40B4-BE49-F238E27FC236}">
                    <a16:creationId xmlns:a16="http://schemas.microsoft.com/office/drawing/2014/main" id="{D9D0D449-65EB-3235-A3CF-00204EFDC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19" y="3765522"/>
                <a:ext cx="1518051" cy="304801"/>
              </a:xfrm>
              <a:prstGeom prst="rect">
                <a:avLst/>
              </a:prstGeom>
              <a:blipFill>
                <a:blip r:embed="rId1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6C7ADE0C-7895-DFFA-B6F3-E6714E3718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3710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=10.92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6C7ADE0C-7895-DFFA-B6F3-E6714E371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710" y="3765522"/>
                <a:ext cx="1518051" cy="304801"/>
              </a:xfrm>
              <a:prstGeom prst="rect">
                <a:avLst/>
              </a:prstGeom>
              <a:blipFill>
                <a:blip r:embed="rId1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מציין מיקום תוכן 2">
                <a:extLst>
                  <a:ext uri="{FF2B5EF4-FFF2-40B4-BE49-F238E27FC236}">
                    <a16:creationId xmlns:a16="http://schemas.microsoft.com/office/drawing/2014/main" id="{95982589-BD62-131A-3AED-96EBDF2FA3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086" y="4303187"/>
                <a:ext cx="1985153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r>
                  <a:rPr lang="en-US" b="1"/>
                  <a:t>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63" name="מציין מיקום תוכן 2">
                <a:extLst>
                  <a:ext uri="{FF2B5EF4-FFF2-40B4-BE49-F238E27FC236}">
                    <a16:creationId xmlns:a16="http://schemas.microsoft.com/office/drawing/2014/main" id="{95982589-BD62-131A-3AED-96EBDF2F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6" y="4303187"/>
                <a:ext cx="1985153" cy="365125"/>
              </a:xfrm>
              <a:prstGeom prst="rect">
                <a:avLst/>
              </a:prstGeom>
              <a:blipFill>
                <a:blip r:embed="rId18"/>
                <a:stretch>
                  <a:fillRect l="-1534" t="-1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מציין מיקום תוכן 2">
                <a:extLst>
                  <a:ext uri="{FF2B5EF4-FFF2-40B4-BE49-F238E27FC236}">
                    <a16:creationId xmlns:a16="http://schemas.microsoft.com/office/drawing/2014/main" id="{D8F5AA8D-B375-F818-8FF3-AFBA1ECD6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3189" y="4333348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3.68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4" name="מציין מיקום תוכן 2">
                <a:extLst>
                  <a:ext uri="{FF2B5EF4-FFF2-40B4-BE49-F238E27FC236}">
                    <a16:creationId xmlns:a16="http://schemas.microsoft.com/office/drawing/2014/main" id="{D8F5AA8D-B375-F818-8FF3-AFBA1ECD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189" y="4333348"/>
                <a:ext cx="684418" cy="30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מציין מיקום תוכן 2">
                <a:extLst>
                  <a:ext uri="{FF2B5EF4-FFF2-40B4-BE49-F238E27FC236}">
                    <a16:creationId xmlns:a16="http://schemas.microsoft.com/office/drawing/2014/main" id="{B6FB1D39-A0F7-CCC9-11D8-6C5DF7A2D1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3635" y="433334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5" name="מציין מיקום תוכן 2">
                <a:extLst>
                  <a:ext uri="{FF2B5EF4-FFF2-40B4-BE49-F238E27FC236}">
                    <a16:creationId xmlns:a16="http://schemas.microsoft.com/office/drawing/2014/main" id="{B6FB1D39-A0F7-CCC9-11D8-6C5DF7A2D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35" y="4333347"/>
                <a:ext cx="684418" cy="3048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מציין מיקום תוכן 2">
                <a:extLst>
                  <a:ext uri="{FF2B5EF4-FFF2-40B4-BE49-F238E27FC236}">
                    <a16:creationId xmlns:a16="http://schemas.microsoft.com/office/drawing/2014/main" id="{B2AC35EE-929E-BF46-0AE5-90D87AD83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4476" y="433334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6.30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6" name="מציין מיקום תוכן 2">
                <a:extLst>
                  <a:ext uri="{FF2B5EF4-FFF2-40B4-BE49-F238E27FC236}">
                    <a16:creationId xmlns:a16="http://schemas.microsoft.com/office/drawing/2014/main" id="{B2AC35EE-929E-BF46-0AE5-90D87AD8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476" y="4333347"/>
                <a:ext cx="684418" cy="3048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מציין מיקום תוכן 2">
            <a:extLst>
              <a:ext uri="{FF2B5EF4-FFF2-40B4-BE49-F238E27FC236}">
                <a16:creationId xmlns:a16="http://schemas.microsoft.com/office/drawing/2014/main" id="{E6C358B4-EC93-3749-DA14-E75366CA2A6B}"/>
              </a:ext>
            </a:extLst>
          </p:cNvPr>
          <p:cNvSpPr txBox="1">
            <a:spLocks/>
          </p:cNvSpPr>
          <p:nvPr/>
        </p:nvSpPr>
        <p:spPr>
          <a:xfrm>
            <a:off x="258086" y="4884705"/>
            <a:ext cx="1008739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 err="1"/>
              <a:t>Softmax</a:t>
            </a:r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מציין מיקום תוכן 2">
                <a:extLst>
                  <a:ext uri="{FF2B5EF4-FFF2-40B4-BE49-F238E27FC236}">
                    <a16:creationId xmlns:a16="http://schemas.microsoft.com/office/drawing/2014/main" id="{A89050CA-F8DA-2D46-1EFB-167654E06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7042" y="487879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0.066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8" name="מציין מיקום תוכן 2">
                <a:extLst>
                  <a:ext uri="{FF2B5EF4-FFF2-40B4-BE49-F238E27FC236}">
                    <a16:creationId xmlns:a16="http://schemas.microsoft.com/office/drawing/2014/main" id="{A89050CA-F8DA-2D46-1EFB-167654E0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42" y="4878797"/>
                <a:ext cx="684418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מציין מיקום תוכן 2">
                <a:extLst>
                  <a:ext uri="{FF2B5EF4-FFF2-40B4-BE49-F238E27FC236}">
                    <a16:creationId xmlns:a16="http://schemas.microsoft.com/office/drawing/2014/main" id="{44AB2C5F-B804-BD7E-C86C-EF6099269A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7488" y="4878796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0.016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9" name="מציין מיקום תוכן 2">
                <a:extLst>
                  <a:ext uri="{FF2B5EF4-FFF2-40B4-BE49-F238E27FC236}">
                    <a16:creationId xmlns:a16="http://schemas.microsoft.com/office/drawing/2014/main" id="{44AB2C5F-B804-BD7E-C86C-EF6099269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88" y="4878796"/>
                <a:ext cx="684418" cy="3048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מציין מיקום תוכן 2">
                <a:extLst>
                  <a:ext uri="{FF2B5EF4-FFF2-40B4-BE49-F238E27FC236}">
                    <a16:creationId xmlns:a16="http://schemas.microsoft.com/office/drawing/2014/main" id="{6397DD36-B128-F4D2-35F9-8782F7BB5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28329" y="4878796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70" name="מציין מיקום תוכן 2">
                <a:extLst>
                  <a:ext uri="{FF2B5EF4-FFF2-40B4-BE49-F238E27FC236}">
                    <a16:creationId xmlns:a16="http://schemas.microsoft.com/office/drawing/2014/main" id="{6397DD36-B128-F4D2-35F9-8782F7BB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29" y="4878796"/>
                <a:ext cx="684418" cy="30480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מציין מיקום תוכן 2">
                <a:extLst>
                  <a:ext uri="{FF2B5EF4-FFF2-40B4-BE49-F238E27FC236}">
                    <a16:creationId xmlns:a16="http://schemas.microsoft.com/office/drawing/2014/main" id="{C47CA1E3-192A-EC3E-DD7B-09440C746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086" y="5460970"/>
                <a:ext cx="1659064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r>
                  <a:rPr lang="en-US" b="1"/>
                  <a:t>Softmax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b="1"/>
                  <a:t> Value</a:t>
                </a:r>
              </a:p>
            </p:txBody>
          </p:sp>
        </mc:Choice>
        <mc:Fallback xmlns="">
          <p:sp>
            <p:nvSpPr>
              <p:cNvPr id="71" name="מציין מיקום תוכן 2">
                <a:extLst>
                  <a:ext uri="{FF2B5EF4-FFF2-40B4-BE49-F238E27FC236}">
                    <a16:creationId xmlns:a16="http://schemas.microsoft.com/office/drawing/2014/main" id="{C47CA1E3-192A-EC3E-DD7B-09440C74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6" y="5460970"/>
                <a:ext cx="1659064" cy="365125"/>
              </a:xfrm>
              <a:prstGeom prst="rect">
                <a:avLst/>
              </a:prstGeom>
              <a:blipFill>
                <a:blip r:embed="rId25"/>
                <a:stretch>
                  <a:fillRect l="-1838" t="-1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776487ED-6869-759E-D613-2B90F91C4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499999"/>
              </p:ext>
            </p:extLst>
          </p:nvPr>
        </p:nvGraphicFramePr>
        <p:xfrm>
          <a:off x="9420650" y="5424245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2.45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4.8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2.54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734064E5-479F-9066-16F3-6DF7E28C5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23592"/>
              </p:ext>
            </p:extLst>
          </p:nvPr>
        </p:nvGraphicFramePr>
        <p:xfrm>
          <a:off x="5929810" y="5414721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0.03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0.08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0.08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74" name="Table 3">
            <a:extLst>
              <a:ext uri="{FF2B5EF4-FFF2-40B4-BE49-F238E27FC236}">
                <a16:creationId xmlns:a16="http://schemas.microsoft.com/office/drawing/2014/main" id="{11B72977-EBDA-E074-7185-87B5C044F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12496"/>
              </p:ext>
            </p:extLst>
          </p:nvPr>
        </p:nvGraphicFramePr>
        <p:xfrm>
          <a:off x="2409423" y="5448548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0.11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0.26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0.12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5" name="מציין מיקום תוכן 2">
                <a:extLst>
                  <a:ext uri="{FF2B5EF4-FFF2-40B4-BE49-F238E27FC236}">
                    <a16:creationId xmlns:a16="http://schemas.microsoft.com/office/drawing/2014/main" id="{AE1FE9AF-F9EB-43E2-3C94-6849878D0E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086" y="6004263"/>
                <a:ext cx="3675206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r>
                  <a:rPr lang="en-US" b="1"/>
                  <a:t>Contextual embedding for “Je”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75" name="מציין מיקום תוכן 2">
                <a:extLst>
                  <a:ext uri="{FF2B5EF4-FFF2-40B4-BE49-F238E27FC236}">
                    <a16:creationId xmlns:a16="http://schemas.microsoft.com/office/drawing/2014/main" id="{AE1FE9AF-F9EB-43E2-3C94-6849878D0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6" y="6004263"/>
                <a:ext cx="3675206" cy="365125"/>
              </a:xfrm>
              <a:prstGeom prst="rect">
                <a:avLst/>
              </a:prstGeom>
              <a:blipFill>
                <a:blip r:embed="rId26"/>
                <a:stretch>
                  <a:fillRect l="-829" t="-1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" name="Table 3">
            <a:extLst>
              <a:ext uri="{FF2B5EF4-FFF2-40B4-BE49-F238E27FC236}">
                <a16:creationId xmlns:a16="http://schemas.microsoft.com/office/drawing/2014/main" id="{685C3246-2683-617A-969A-304A5013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27600"/>
              </p:ext>
            </p:extLst>
          </p:nvPr>
        </p:nvGraphicFramePr>
        <p:xfrm>
          <a:off x="3528097" y="5992072"/>
          <a:ext cx="1312068" cy="304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5.16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2.75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0139F0B-4D59-8DC4-ECC3-19C81432F41F}"/>
              </a:ext>
            </a:extLst>
          </p:cNvPr>
          <p:cNvSpPr/>
          <p:nvPr/>
        </p:nvSpPr>
        <p:spPr>
          <a:xfrm>
            <a:off x="1857512" y="987236"/>
            <a:ext cx="2228978" cy="269924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מציין מיקום תוכן 2">
                <a:extLst>
                  <a:ext uri="{FF2B5EF4-FFF2-40B4-BE49-F238E27FC236}">
                    <a16:creationId xmlns:a16="http://schemas.microsoft.com/office/drawing/2014/main" id="{AEFC2FEA-D1FD-E58E-D6CA-0D35C7A9E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1922" y="6016374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1" name="מציין מיקום תוכן 2">
                <a:extLst>
                  <a:ext uri="{FF2B5EF4-FFF2-40B4-BE49-F238E27FC236}">
                    <a16:creationId xmlns:a16="http://schemas.microsoft.com/office/drawing/2014/main" id="{AEFC2FEA-D1FD-E58E-D6CA-0D35C7A9E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22" y="6016374"/>
                <a:ext cx="684418" cy="3048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F80D140A-5FDA-BCE1-AFA8-95109E11C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6092" y="5443701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F80D140A-5FDA-BCE1-AFA8-95109E11C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092" y="5443701"/>
                <a:ext cx="684418" cy="3048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D2A36263-9F13-90BE-A2B5-6E7D612E0D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9055" y="5443700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D2A36263-9F13-90BE-A2B5-6E7D612E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55" y="5443700"/>
                <a:ext cx="684418" cy="3048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E0EB6C8F-7D9C-57B0-304D-CC2F15218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19900" y="5424245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E0EB6C8F-7D9C-57B0-304D-CC2F15218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900" y="5424245"/>
                <a:ext cx="684418" cy="3048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26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9" grpId="0"/>
      <p:bldP spid="40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8" grpId="0" animBg="1"/>
      <p:bldP spid="21" grpId="0"/>
      <p:bldP spid="21" grpId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QKV as matrices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11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6F4F45D-F032-CD9B-1B21-0896D4C4A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15701"/>
              </p:ext>
            </p:extLst>
          </p:nvPr>
        </p:nvGraphicFramePr>
        <p:xfrm>
          <a:off x="5643432" y="1211478"/>
          <a:ext cx="1312068" cy="121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0.2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7C2C927-5E10-AA8E-6830-AF220E0E6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4368" y="87761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7C2C927-5E10-AA8E-6830-AF220E0E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368" y="877611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 l="-27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8195C75C-57D0-4476-1965-0BF467A3D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97147"/>
              </p:ext>
            </p:extLst>
          </p:nvPr>
        </p:nvGraphicFramePr>
        <p:xfrm>
          <a:off x="5643432" y="3003900"/>
          <a:ext cx="1312068" cy="121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2.5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C3A18A79-56A1-C10B-8E23-5FA15AFAB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4368" y="267003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C3A18A79-56A1-C10B-8E23-5FA15AFA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368" y="2670033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AA44826-E5EE-B135-71C5-788D977A0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184760"/>
              </p:ext>
            </p:extLst>
          </p:nvPr>
        </p:nvGraphicFramePr>
        <p:xfrm>
          <a:off x="5643432" y="4819817"/>
          <a:ext cx="1312068" cy="1219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0.6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86A1AE90-0A15-727D-1E8F-44544393DB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4368" y="448595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86A1AE90-0A15-727D-1E8F-44544393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368" y="4485950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1553F58-4D3D-D289-316B-958F8154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08588"/>
              </p:ext>
            </p:extLst>
          </p:nvPr>
        </p:nvGraphicFramePr>
        <p:xfrm>
          <a:off x="2684383" y="1363878"/>
          <a:ext cx="1749424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0.7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1.3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D61A005-476C-E466-1A9C-FF6F454CA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27994"/>
              </p:ext>
            </p:extLst>
          </p:nvPr>
        </p:nvGraphicFramePr>
        <p:xfrm>
          <a:off x="2684383" y="3156300"/>
          <a:ext cx="1749424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0.7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1.3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4C3B7693-79A7-DB1E-26F9-7681AE1D3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0194"/>
              </p:ext>
            </p:extLst>
          </p:nvPr>
        </p:nvGraphicFramePr>
        <p:xfrm>
          <a:off x="2684383" y="4972217"/>
          <a:ext cx="1749424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0.7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1.3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6E41508B-AF97-EEA2-D7D6-A14E28771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55965"/>
              </p:ext>
            </p:extLst>
          </p:nvPr>
        </p:nvGraphicFramePr>
        <p:xfrm>
          <a:off x="8708050" y="1363878"/>
          <a:ext cx="1312068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0.5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8.9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6.5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BB71A5F3-209E-BE87-941E-46C6C5EF1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90686"/>
              </p:ext>
            </p:extLst>
          </p:nvPr>
        </p:nvGraphicFramePr>
        <p:xfrm>
          <a:off x="8708050" y="3110580"/>
          <a:ext cx="1312068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3.6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78E31A6-AB3A-12C5-6F61-D5331ED1C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39559"/>
              </p:ext>
            </p:extLst>
          </p:nvPr>
        </p:nvGraphicFramePr>
        <p:xfrm>
          <a:off x="8708050" y="4972217"/>
          <a:ext cx="1312068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5.2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5.3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2.8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20605D05-DE4B-A701-D5DE-AED2A3F9D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4472" y="105907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20605D05-DE4B-A701-D5DE-AED2A3F9D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72" y="1059077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44BC91AA-59E2-1025-EABB-25796CBE1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4472" y="288087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44BC91AA-59E2-1025-EABB-25796CBE1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72" y="2880876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ADB1E8F1-DA2B-9D61-5036-98F4BAA4FF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4472" y="46674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ADB1E8F1-DA2B-9D61-5036-98F4BAA4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72" y="4667416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7BB349CE-B563-6858-1FAF-51976B62E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996" y="527701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7BB349CE-B563-6858-1FAF-51976B62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996" y="5277015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B8F3886-924A-E6B7-5299-E977787C98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996" y="346109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B8F3886-924A-E6B7-5299-E977787C9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996" y="3461098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ציין מיקום תוכן 2">
                <a:extLst>
                  <a:ext uri="{FF2B5EF4-FFF2-40B4-BE49-F238E27FC236}">
                    <a16:creationId xmlns:a16="http://schemas.microsoft.com/office/drawing/2014/main" id="{CB5C383A-8FF3-283E-46E9-7210AC380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996" y="166998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מציין מיקום תוכן 2">
                <a:extLst>
                  <a:ext uri="{FF2B5EF4-FFF2-40B4-BE49-F238E27FC236}">
                    <a16:creationId xmlns:a16="http://schemas.microsoft.com/office/drawing/2014/main" id="{CB5C383A-8FF3-283E-46E9-7210AC38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996" y="1669986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7FA661B7-DA82-F000-0262-248D12143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5689" y="167372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7FA661B7-DA82-F000-0262-248D12143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89" y="1673722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5A3D5CDD-1FBE-4AFD-7DAD-FDD28BB498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1163" y="342900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5A3D5CDD-1FBE-4AFD-7DAD-FDD28BB49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163" y="3429000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AB708B4B-E409-8453-4955-C93599FD2D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5689" y="527701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AB708B4B-E409-8453-4955-C93599FD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89" y="5277014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9293D440-7D43-982E-214F-0EACF0BE4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3516" y="102717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9293D440-7D43-982E-214F-0EACF0BE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16" y="1027176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555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6062C1BE-0EE6-C51D-7DEB-1FD15369C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3516" y="278463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6062C1BE-0EE6-C51D-7DEB-1FD15369C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16" y="2784632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40DAB82D-6CB3-0CA9-62AE-CE1BC1A68C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3516" y="46674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40DAB82D-6CB3-0CA9-62AE-CE1BC1A6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16" y="4667416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מציין מיקום תוכן 2">
            <a:extLst>
              <a:ext uri="{FF2B5EF4-FFF2-40B4-BE49-F238E27FC236}">
                <a16:creationId xmlns:a16="http://schemas.microsoft.com/office/drawing/2014/main" id="{93E3FC4A-933D-301B-83B7-4407EDD4412A}"/>
              </a:ext>
            </a:extLst>
          </p:cNvPr>
          <p:cNvSpPr txBox="1">
            <a:spLocks/>
          </p:cNvSpPr>
          <p:nvPr/>
        </p:nvSpPr>
        <p:spPr>
          <a:xfrm>
            <a:off x="2170535" y="1365184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0" name="מציין מיקום תוכן 2">
            <a:extLst>
              <a:ext uri="{FF2B5EF4-FFF2-40B4-BE49-F238E27FC236}">
                <a16:creationId xmlns:a16="http://schemas.microsoft.com/office/drawing/2014/main" id="{440A6EC1-DE58-9733-EDEC-DF3A28DF45BD}"/>
              </a:ext>
            </a:extLst>
          </p:cNvPr>
          <p:cNvSpPr txBox="1">
            <a:spLocks/>
          </p:cNvSpPr>
          <p:nvPr/>
        </p:nvSpPr>
        <p:spPr>
          <a:xfrm>
            <a:off x="2048075" y="166998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1" name="מציין מיקום תוכן 2">
            <a:extLst>
              <a:ext uri="{FF2B5EF4-FFF2-40B4-BE49-F238E27FC236}">
                <a16:creationId xmlns:a16="http://schemas.microsoft.com/office/drawing/2014/main" id="{89858FDB-7F83-F139-C0AF-3197BFD5625E}"/>
              </a:ext>
            </a:extLst>
          </p:cNvPr>
          <p:cNvSpPr txBox="1">
            <a:spLocks/>
          </p:cNvSpPr>
          <p:nvPr/>
        </p:nvSpPr>
        <p:spPr>
          <a:xfrm>
            <a:off x="1677368" y="1974784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42" name="מציין מיקום תוכן 2">
            <a:extLst>
              <a:ext uri="{FF2B5EF4-FFF2-40B4-BE49-F238E27FC236}">
                <a16:creationId xmlns:a16="http://schemas.microsoft.com/office/drawing/2014/main" id="{8402BB07-1B42-10FC-72BC-439BC82BC0E6}"/>
              </a:ext>
            </a:extLst>
          </p:cNvPr>
          <p:cNvSpPr txBox="1">
            <a:spLocks/>
          </p:cNvSpPr>
          <p:nvPr/>
        </p:nvSpPr>
        <p:spPr>
          <a:xfrm>
            <a:off x="2138126" y="3156299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3" name="מציין מיקום תוכן 2">
            <a:extLst>
              <a:ext uri="{FF2B5EF4-FFF2-40B4-BE49-F238E27FC236}">
                <a16:creationId xmlns:a16="http://schemas.microsoft.com/office/drawing/2014/main" id="{35988216-6DE6-77E1-653A-6F9532EE62C0}"/>
              </a:ext>
            </a:extLst>
          </p:cNvPr>
          <p:cNvSpPr txBox="1">
            <a:spLocks/>
          </p:cNvSpPr>
          <p:nvPr/>
        </p:nvSpPr>
        <p:spPr>
          <a:xfrm>
            <a:off x="2015666" y="3461101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4" name="מציין מיקום תוכן 2">
            <a:extLst>
              <a:ext uri="{FF2B5EF4-FFF2-40B4-BE49-F238E27FC236}">
                <a16:creationId xmlns:a16="http://schemas.microsoft.com/office/drawing/2014/main" id="{267F5142-E1E5-AA99-0931-C50EF73FF862}"/>
              </a:ext>
            </a:extLst>
          </p:cNvPr>
          <p:cNvSpPr txBox="1">
            <a:spLocks/>
          </p:cNvSpPr>
          <p:nvPr/>
        </p:nvSpPr>
        <p:spPr>
          <a:xfrm>
            <a:off x="1644959" y="376589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75D29916-0CFE-5E3F-28B6-44AB90DC0A2E}"/>
              </a:ext>
            </a:extLst>
          </p:cNvPr>
          <p:cNvSpPr txBox="1">
            <a:spLocks/>
          </p:cNvSpPr>
          <p:nvPr/>
        </p:nvSpPr>
        <p:spPr>
          <a:xfrm>
            <a:off x="2138126" y="4974020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6" name="מציין מיקום תוכן 2">
            <a:extLst>
              <a:ext uri="{FF2B5EF4-FFF2-40B4-BE49-F238E27FC236}">
                <a16:creationId xmlns:a16="http://schemas.microsoft.com/office/drawing/2014/main" id="{F0F54245-7E60-1996-A435-057A0A655233}"/>
              </a:ext>
            </a:extLst>
          </p:cNvPr>
          <p:cNvSpPr txBox="1">
            <a:spLocks/>
          </p:cNvSpPr>
          <p:nvPr/>
        </p:nvSpPr>
        <p:spPr>
          <a:xfrm>
            <a:off x="2015666" y="5278822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7" name="מציין מיקום תוכן 2">
            <a:extLst>
              <a:ext uri="{FF2B5EF4-FFF2-40B4-BE49-F238E27FC236}">
                <a16:creationId xmlns:a16="http://schemas.microsoft.com/office/drawing/2014/main" id="{929D371D-C8F8-8E30-9781-38DE0E83CCBC}"/>
              </a:ext>
            </a:extLst>
          </p:cNvPr>
          <p:cNvSpPr txBox="1">
            <a:spLocks/>
          </p:cNvSpPr>
          <p:nvPr/>
        </p:nvSpPr>
        <p:spPr>
          <a:xfrm>
            <a:off x="1644959" y="5583620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4957E10E-2DFA-9FAE-1F54-1BCA3BE6AB99}"/>
              </a:ext>
            </a:extLst>
          </p:cNvPr>
          <p:cNvSpPr txBox="1">
            <a:spLocks/>
          </p:cNvSpPr>
          <p:nvPr/>
        </p:nvSpPr>
        <p:spPr>
          <a:xfrm>
            <a:off x="8196260" y="1363380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2BFB4AC9-A345-DB29-D95F-08E3EBA0A561}"/>
              </a:ext>
            </a:extLst>
          </p:cNvPr>
          <p:cNvSpPr txBox="1">
            <a:spLocks/>
          </p:cNvSpPr>
          <p:nvPr/>
        </p:nvSpPr>
        <p:spPr>
          <a:xfrm>
            <a:off x="8073800" y="1668182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AA8008B2-2848-1FAB-D621-78B20776AF23}"/>
              </a:ext>
            </a:extLst>
          </p:cNvPr>
          <p:cNvSpPr txBox="1">
            <a:spLocks/>
          </p:cNvSpPr>
          <p:nvPr/>
        </p:nvSpPr>
        <p:spPr>
          <a:xfrm>
            <a:off x="7703093" y="1972980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9E5FCC21-A276-9FD3-4420-7C8CDF2A4B62}"/>
              </a:ext>
            </a:extLst>
          </p:cNvPr>
          <p:cNvSpPr txBox="1">
            <a:spLocks/>
          </p:cNvSpPr>
          <p:nvPr/>
        </p:nvSpPr>
        <p:spPr>
          <a:xfrm>
            <a:off x="8163851" y="3154495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F72D03C4-C49C-B87D-A90E-A22FAD4DD255}"/>
              </a:ext>
            </a:extLst>
          </p:cNvPr>
          <p:cNvSpPr txBox="1">
            <a:spLocks/>
          </p:cNvSpPr>
          <p:nvPr/>
        </p:nvSpPr>
        <p:spPr>
          <a:xfrm>
            <a:off x="8041391" y="3459297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8FD70681-F771-0540-AD65-6EA41575BD40}"/>
              </a:ext>
            </a:extLst>
          </p:cNvPr>
          <p:cNvSpPr txBox="1">
            <a:spLocks/>
          </p:cNvSpPr>
          <p:nvPr/>
        </p:nvSpPr>
        <p:spPr>
          <a:xfrm>
            <a:off x="7670684" y="3764095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4383E0EC-5A15-343B-1574-392D7EB45093}"/>
              </a:ext>
            </a:extLst>
          </p:cNvPr>
          <p:cNvSpPr txBox="1">
            <a:spLocks/>
          </p:cNvSpPr>
          <p:nvPr/>
        </p:nvSpPr>
        <p:spPr>
          <a:xfrm>
            <a:off x="8163851" y="4972216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75A20978-2BB2-90E9-7AC9-F1CAF3933C4F}"/>
              </a:ext>
            </a:extLst>
          </p:cNvPr>
          <p:cNvSpPr txBox="1">
            <a:spLocks/>
          </p:cNvSpPr>
          <p:nvPr/>
        </p:nvSpPr>
        <p:spPr>
          <a:xfrm>
            <a:off x="8041391" y="5277018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23" name="מציין מיקום תוכן 2">
            <a:extLst>
              <a:ext uri="{FF2B5EF4-FFF2-40B4-BE49-F238E27FC236}">
                <a16:creationId xmlns:a16="http://schemas.microsoft.com/office/drawing/2014/main" id="{805FAD73-DFF8-7ACF-D8F4-E9AE7951FFDA}"/>
              </a:ext>
            </a:extLst>
          </p:cNvPr>
          <p:cNvSpPr txBox="1">
            <a:spLocks/>
          </p:cNvSpPr>
          <p:nvPr/>
        </p:nvSpPr>
        <p:spPr>
          <a:xfrm>
            <a:off x="7670684" y="558181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32" name="מציין מיקום תוכן 2">
            <a:extLst>
              <a:ext uri="{FF2B5EF4-FFF2-40B4-BE49-F238E27FC236}">
                <a16:creationId xmlns:a16="http://schemas.microsoft.com/office/drawing/2014/main" id="{F907AAE3-02E2-56D0-7C03-618D87B3CA60}"/>
              </a:ext>
            </a:extLst>
          </p:cNvPr>
          <p:cNvSpPr txBox="1">
            <a:spLocks/>
          </p:cNvSpPr>
          <p:nvPr/>
        </p:nvSpPr>
        <p:spPr>
          <a:xfrm>
            <a:off x="10253733" y="1664946"/>
            <a:ext cx="90396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Queries</a:t>
            </a:r>
          </a:p>
        </p:txBody>
      </p:sp>
      <p:sp>
        <p:nvSpPr>
          <p:cNvPr id="36" name="מציין מיקום תוכן 2">
            <a:extLst>
              <a:ext uri="{FF2B5EF4-FFF2-40B4-BE49-F238E27FC236}">
                <a16:creationId xmlns:a16="http://schemas.microsoft.com/office/drawing/2014/main" id="{39743BA2-982C-4A29-E22D-18947036FE68}"/>
              </a:ext>
            </a:extLst>
          </p:cNvPr>
          <p:cNvSpPr txBox="1">
            <a:spLocks/>
          </p:cNvSpPr>
          <p:nvPr/>
        </p:nvSpPr>
        <p:spPr>
          <a:xfrm>
            <a:off x="10253733" y="3404637"/>
            <a:ext cx="637263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Keys</a:t>
            </a:r>
          </a:p>
        </p:txBody>
      </p:sp>
      <p:sp>
        <p:nvSpPr>
          <p:cNvPr id="48" name="מציין מיקום תוכן 2">
            <a:extLst>
              <a:ext uri="{FF2B5EF4-FFF2-40B4-BE49-F238E27FC236}">
                <a16:creationId xmlns:a16="http://schemas.microsoft.com/office/drawing/2014/main" id="{769A9D6F-B73C-7507-1150-AC677E30ED39}"/>
              </a:ext>
            </a:extLst>
          </p:cNvPr>
          <p:cNvSpPr txBox="1">
            <a:spLocks/>
          </p:cNvSpPr>
          <p:nvPr/>
        </p:nvSpPr>
        <p:spPr>
          <a:xfrm>
            <a:off x="10253733" y="5283689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1109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2" grpId="0"/>
      <p:bldP spid="23" grpId="0"/>
      <p:bldP spid="32" grpId="0"/>
      <p:bldP spid="36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82C838A8-3E0B-A6C8-BD39-89162240D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35170"/>
              </p:ext>
            </p:extLst>
          </p:nvPr>
        </p:nvGraphicFramePr>
        <p:xfrm>
          <a:off x="4869475" y="2476606"/>
          <a:ext cx="1312068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AFC8D147-63DA-129A-B043-5DDCDB882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4648" y="2673283"/>
                <a:ext cx="2901567" cy="477416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_______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AFC8D147-63DA-129A-B043-5DDCDB88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648" y="2673283"/>
                <a:ext cx="2901567" cy="477416"/>
              </a:xfrm>
              <a:prstGeom prst="rect">
                <a:avLst/>
              </a:prstGeom>
              <a:blipFill>
                <a:blip r:embed="rId2"/>
                <a:stretch>
                  <a:fillRect b="-1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QKV as matrices – getting contextual embeddings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12</a:t>
            </a:fld>
            <a:endParaRPr lang="LID4096"/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6E41508B-AF97-EEA2-D7D6-A14E28771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68270"/>
              </p:ext>
            </p:extLst>
          </p:nvPr>
        </p:nvGraphicFramePr>
        <p:xfrm>
          <a:off x="2752845" y="2472405"/>
          <a:ext cx="1312068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0.5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8.9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4.6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6.5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78E31A6-AB3A-12C5-6F61-D5331ED1C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98389"/>
              </p:ext>
            </p:extLst>
          </p:nvPr>
        </p:nvGraphicFramePr>
        <p:xfrm>
          <a:off x="5545244" y="3150699"/>
          <a:ext cx="1312068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4.8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5.2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5.3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2.8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9293D440-7D43-982E-214F-0EACF0BE4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8311" y="213570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9293D440-7D43-982E-214F-0EACF0BE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311" y="2135703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55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40DAB82D-6CB3-0CA9-62AE-CE1BC1A68C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9099" y="28502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40DAB82D-6CB3-0CA9-62AE-CE1BC1A6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099" y="2850216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CCB7E39A-C11E-1D2E-AAEA-3D3329C25D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004" y="3507914"/>
                <a:ext cx="1046513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CCB7E39A-C11E-1D2E-AAEA-3D3329C25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04" y="3507914"/>
                <a:ext cx="1046513" cy="304801"/>
              </a:xfrm>
              <a:prstGeom prst="rect">
                <a:avLst/>
              </a:prstGeom>
              <a:blipFill>
                <a:blip r:embed="rId5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ציין מיקום תוכן 2">
                <a:extLst>
                  <a:ext uri="{FF2B5EF4-FFF2-40B4-BE49-F238E27FC236}">
                    <a16:creationId xmlns:a16="http://schemas.microsoft.com/office/drawing/2014/main" id="{BC7A16A2-C254-3F3D-5723-5C6FA5D5E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6332" y="2990850"/>
                <a:ext cx="1046513" cy="133893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17" name="מציין מיקום תוכן 2">
                <a:extLst>
                  <a:ext uri="{FF2B5EF4-FFF2-40B4-BE49-F238E27FC236}">
                    <a16:creationId xmlns:a16="http://schemas.microsoft.com/office/drawing/2014/main" id="{BC7A16A2-C254-3F3D-5723-5C6FA5D5E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32" y="2990850"/>
                <a:ext cx="1046513" cy="1338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974B52E7-4662-4062-EA40-45779EF1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941" y="215065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974B52E7-4662-4062-EA40-45779EF1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941" y="2150658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4E9FBD2C-4477-3731-F68A-4793461798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571" y="277720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4E9FBD2C-4477-3731-F68A-479346179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571" y="2777204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E400AA3C-F4A7-16C1-653E-B63737CA7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9743" y="2911991"/>
                <a:ext cx="1046513" cy="133893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/>
              </a:p>
            </p:txBody>
          </p:sp>
        </mc:Choice>
        <mc:Fallback xmlns="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E400AA3C-F4A7-16C1-653E-B63737CA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43" y="2911991"/>
                <a:ext cx="1046513" cy="13389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CBF89B-E604-5354-C284-FA083AEE04B2}"/>
                  </a:ext>
                </a:extLst>
              </p:cNvPr>
              <p:cNvSpPr txBox="1"/>
              <p:nvPr/>
            </p:nvSpPr>
            <p:spPr>
              <a:xfrm>
                <a:off x="3808647" y="3825011"/>
                <a:ext cx="116902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IL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CBF89B-E604-5354-C284-FA083AEE0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47" y="3825011"/>
                <a:ext cx="1169028" cy="4019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03CF3BD2-9BE0-7D73-4D08-01299A85AE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2015" y="342905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03CF3BD2-9BE0-7D73-4D08-01299A85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015" y="3429055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23105926-8250-6BFD-013B-F9BA737DB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8647" y="342899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23105926-8250-6BFD-013B-F9BA737D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647" y="3428999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ADFF2F5-9AB5-D2A8-47B6-031C2E20F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09193"/>
              </p:ext>
            </p:extLst>
          </p:nvPr>
        </p:nvGraphicFramePr>
        <p:xfrm>
          <a:off x="8302457" y="3150699"/>
          <a:ext cx="1312068" cy="914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5.16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2.75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2.7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5.3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2.8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2.7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5.3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2.8</a:t>
                      </a:r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719EC1F6-2CDD-491A-8EAA-44F90E83D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3868" y="284589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719EC1F6-2CDD-491A-8EAA-44F90E83D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868" y="2845898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ED4C016-02C6-E9F6-D8B4-11D9E88E0034}"/>
              </a:ext>
            </a:extLst>
          </p:cNvPr>
          <p:cNvSpPr txBox="1">
            <a:spLocks/>
          </p:cNvSpPr>
          <p:nvPr/>
        </p:nvSpPr>
        <p:spPr>
          <a:xfrm>
            <a:off x="7865514" y="3150698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F53F41F-D7A2-88AB-4A81-E48C023E7215}"/>
              </a:ext>
            </a:extLst>
          </p:cNvPr>
          <p:cNvSpPr txBox="1">
            <a:spLocks/>
          </p:cNvSpPr>
          <p:nvPr/>
        </p:nvSpPr>
        <p:spPr>
          <a:xfrm>
            <a:off x="7743054" y="3455500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CC15471A-D497-1A19-778D-A8D22AA0CDBC}"/>
              </a:ext>
            </a:extLst>
          </p:cNvPr>
          <p:cNvSpPr txBox="1">
            <a:spLocks/>
          </p:cNvSpPr>
          <p:nvPr/>
        </p:nvSpPr>
        <p:spPr>
          <a:xfrm>
            <a:off x="7372347" y="3760298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99A0E04D-B27E-F12E-89DD-ECD260344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89596"/>
              </p:ext>
            </p:extLst>
          </p:nvPr>
        </p:nvGraphicFramePr>
        <p:xfrm>
          <a:off x="3658650" y="3121850"/>
          <a:ext cx="1312068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0.07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0.02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0.91</a:t>
                      </a:r>
                      <a:endParaRPr lang="en-IL" sz="1400" b="1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</a:t>
                      </a:r>
                      <a:endParaRPr lang="en-IL" sz="1400" b="1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</a:t>
                      </a:r>
                      <a:endParaRPr lang="en-IL" sz="1400" b="1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</a:t>
                      </a:r>
                      <a:endParaRPr lang="en-IL" sz="1400" b="1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0A1437B3-DE1F-15C3-ED0F-4F2ED810F397}"/>
              </a:ext>
            </a:extLst>
          </p:cNvPr>
          <p:cNvSpPr txBox="1">
            <a:spLocks/>
          </p:cNvSpPr>
          <p:nvPr/>
        </p:nvSpPr>
        <p:spPr>
          <a:xfrm>
            <a:off x="3716673" y="2783627"/>
            <a:ext cx="119602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softmaxed</a:t>
            </a:r>
            <a:endParaRPr lang="en-US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764B4C1E-63F5-3A00-DA6D-3452FAC9D187}"/>
              </a:ext>
            </a:extLst>
          </p:cNvPr>
          <p:cNvSpPr txBox="1">
            <a:spLocks/>
          </p:cNvSpPr>
          <p:nvPr/>
        </p:nvSpPr>
        <p:spPr>
          <a:xfrm>
            <a:off x="3262764" y="3131474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8CAEADBD-613F-E1FB-9967-41D254551E98}"/>
              </a:ext>
            </a:extLst>
          </p:cNvPr>
          <p:cNvSpPr txBox="1">
            <a:spLocks/>
          </p:cNvSpPr>
          <p:nvPr/>
        </p:nvSpPr>
        <p:spPr>
          <a:xfrm>
            <a:off x="3140304" y="343627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4EE2DE4E-D2CB-100A-F985-5565E28B69CF}"/>
              </a:ext>
            </a:extLst>
          </p:cNvPr>
          <p:cNvSpPr txBox="1">
            <a:spLocks/>
          </p:cNvSpPr>
          <p:nvPr/>
        </p:nvSpPr>
        <p:spPr>
          <a:xfrm>
            <a:off x="2769597" y="3741074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1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5" grpId="0"/>
      <p:bldP spid="35" grpId="1"/>
      <p:bldP spid="38" grpId="0"/>
      <p:bldP spid="16" grpId="0"/>
      <p:bldP spid="16" grpId="1"/>
      <p:bldP spid="17" grpId="0"/>
      <p:bldP spid="17" grpId="1"/>
      <p:bldP spid="20" grpId="0"/>
      <p:bldP spid="20" grpId="1"/>
      <p:bldP spid="22" grpId="0"/>
      <p:bldP spid="22" grpId="1"/>
      <p:bldP spid="32" grpId="0"/>
      <p:bldP spid="32" grpId="1"/>
      <p:bldP spid="48" grpId="0"/>
      <p:bldP spid="48" grpId="1"/>
      <p:bldP spid="49" grpId="0"/>
      <p:bldP spid="51" grpId="0"/>
      <p:bldP spid="53" grpId="0"/>
      <p:bldP spid="3" grpId="0"/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Multi-head attention - intuition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13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4CEEC6-C3CF-BB3E-EECB-B0E42441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195262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AE2B286-904E-D3E9-12BA-2874F945A753}"/>
              </a:ext>
            </a:extLst>
          </p:cNvPr>
          <p:cNvSpPr txBox="1">
            <a:spLocks/>
          </p:cNvSpPr>
          <p:nvPr/>
        </p:nvSpPr>
        <p:spPr>
          <a:xfrm>
            <a:off x="324426" y="900363"/>
            <a:ext cx="11274014" cy="101774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Remember the following sentence – </a:t>
            </a:r>
            <a:r>
              <a:rPr lang="en-US" sz="1800" b="1"/>
              <a:t>“The animal didn’t cross the street because it was too tired”</a:t>
            </a:r>
          </a:p>
          <a:p>
            <a:pPr algn="l" rtl="0"/>
            <a:r>
              <a:rPr lang="en-US" sz="1800"/>
              <a:t>Why should a certain word focus on only one part of the sentence?</a:t>
            </a:r>
          </a:p>
          <a:p>
            <a:pPr algn="l" rtl="0"/>
            <a:r>
              <a:rPr lang="en-US" sz="1800"/>
              <a:t>Several “attentions” allow each word to focus on several areas in the sentence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24197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5" y="139849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Multi-headed attention – how it’s done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14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0BBD06A-0533-DB56-45DB-8CE6F34DB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17739"/>
              </p:ext>
            </p:extLst>
          </p:nvPr>
        </p:nvGraphicFramePr>
        <p:xfrm>
          <a:off x="5378809" y="974633"/>
          <a:ext cx="1749424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0.7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1.3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CA684958-60F7-9131-F85A-5EE6D5319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8898" y="66983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CA684958-60F7-9131-F85A-5EE6D531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898" y="669832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BB56AEB5-653D-A6F8-9EB2-4030BC705C92}"/>
              </a:ext>
            </a:extLst>
          </p:cNvPr>
          <p:cNvSpPr txBox="1">
            <a:spLocks/>
          </p:cNvSpPr>
          <p:nvPr/>
        </p:nvSpPr>
        <p:spPr>
          <a:xfrm>
            <a:off x="4864961" y="975939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938CCED-482B-4419-91E4-EF43D31490DA}"/>
              </a:ext>
            </a:extLst>
          </p:cNvPr>
          <p:cNvSpPr txBox="1">
            <a:spLocks/>
          </p:cNvSpPr>
          <p:nvPr/>
        </p:nvSpPr>
        <p:spPr>
          <a:xfrm>
            <a:off x="4742501" y="1280741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BCA6CE0-F368-B8B8-986E-1E8121D44F1C}"/>
              </a:ext>
            </a:extLst>
          </p:cNvPr>
          <p:cNvSpPr txBox="1">
            <a:spLocks/>
          </p:cNvSpPr>
          <p:nvPr/>
        </p:nvSpPr>
        <p:spPr>
          <a:xfrm>
            <a:off x="4371794" y="158553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860E303-8034-3C87-CA13-DE27D8049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00862"/>
              </p:ext>
            </p:extLst>
          </p:nvPr>
        </p:nvGraphicFramePr>
        <p:xfrm>
          <a:off x="501553" y="3341103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DA94DCB-FCC3-02D3-7898-3290B5835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62010"/>
              </p:ext>
            </p:extLst>
          </p:nvPr>
        </p:nvGraphicFramePr>
        <p:xfrm>
          <a:off x="518180" y="4301061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230B6E6-682D-EBA9-D2BF-7255FC57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59791"/>
              </p:ext>
            </p:extLst>
          </p:nvPr>
        </p:nvGraphicFramePr>
        <p:xfrm>
          <a:off x="518180" y="5289705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CDD35B4F-A612-C0E1-639B-AB02B181B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197" y="30199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CDD35B4F-A612-C0E1-639B-AB02B181B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7" y="3019956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851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28CA68C2-0B3C-8283-8C81-BBB6BAE6E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824" y="401150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28CA68C2-0B3C-8283-8C81-BBB6BAE6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4" y="4011501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BA42A9DA-B0D9-50CD-1E7F-07BC8C50C5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825" y="498403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BA42A9DA-B0D9-50CD-1E7F-07BC8C50C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5" y="4984030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23012F2B-0D10-29D1-73B7-0A2C19E3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32625"/>
              </p:ext>
            </p:extLst>
          </p:nvPr>
        </p:nvGraphicFramePr>
        <p:xfrm>
          <a:off x="1711539" y="2908748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07B76579-845B-2009-C74F-2966222C9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7766" y="258076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07B76579-845B-2009-C74F-2966222C9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66" y="2580766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27778" r="-555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FE2845CD-09C2-BC36-B1ED-D53EA5299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49967"/>
              </p:ext>
            </p:extLst>
          </p:nvPr>
        </p:nvGraphicFramePr>
        <p:xfrm>
          <a:off x="1711539" y="4154740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C09959BE-F2C7-0CD0-356D-1B7ED77EF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7766" y="385910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C09959BE-F2C7-0CD0-356D-1B7ED77EF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66" y="3859100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2777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27EC7C6B-F2DB-C3FF-0D9A-9B4E3510F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12698"/>
              </p:ext>
            </p:extLst>
          </p:nvPr>
        </p:nvGraphicFramePr>
        <p:xfrm>
          <a:off x="1711539" y="5403722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C372D118-711F-02B5-CB9E-B9E35EADB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7766" y="51027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C372D118-711F-02B5-CB9E-B9E35EADB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66" y="5102718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2777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21D6ACB4-4B30-358C-6502-966AE7599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47030"/>
              </p:ext>
            </p:extLst>
          </p:nvPr>
        </p:nvGraphicFramePr>
        <p:xfrm>
          <a:off x="3532515" y="3341103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CE674DA3-BB27-6A29-295F-86FB4F3FD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59470"/>
              </p:ext>
            </p:extLst>
          </p:nvPr>
        </p:nvGraphicFramePr>
        <p:xfrm>
          <a:off x="3549142" y="4301061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51EC5D4-F653-2B5E-8404-A6F5A0DF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78946"/>
              </p:ext>
            </p:extLst>
          </p:nvPr>
        </p:nvGraphicFramePr>
        <p:xfrm>
          <a:off x="3549142" y="5289705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מציין מיקום תוכן 2">
                <a:extLst>
                  <a:ext uri="{FF2B5EF4-FFF2-40B4-BE49-F238E27FC236}">
                    <a16:creationId xmlns:a16="http://schemas.microsoft.com/office/drawing/2014/main" id="{9986D57B-C906-1247-5C08-A2A3B09ACD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8159" y="30199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מציין מיקום תוכן 2">
                <a:extLst>
                  <a:ext uri="{FF2B5EF4-FFF2-40B4-BE49-F238E27FC236}">
                    <a16:creationId xmlns:a16="http://schemas.microsoft.com/office/drawing/2014/main" id="{9986D57B-C906-1247-5C08-A2A3B09A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159" y="3019956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163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02A89347-428F-9D35-7840-828C79E98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4786" y="401150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02A89347-428F-9D35-7840-828C79E9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86" y="4011501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0EBC951D-13DC-59CB-EBC2-ABB73D882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4787" y="498403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0EBC951D-13DC-59CB-EBC2-ABB73D88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87" y="4984030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AC71798B-BE0B-E9EA-6066-EA2476C74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52800"/>
              </p:ext>
            </p:extLst>
          </p:nvPr>
        </p:nvGraphicFramePr>
        <p:xfrm>
          <a:off x="4742501" y="2908748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37F09036-7C97-97FA-634F-2BE79AC6E8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8728" y="258076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37F09036-7C97-97FA-634F-2BE79AC6E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28" y="2580766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 l="-27778" r="-555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3">
            <a:extLst>
              <a:ext uri="{FF2B5EF4-FFF2-40B4-BE49-F238E27FC236}">
                <a16:creationId xmlns:a16="http://schemas.microsoft.com/office/drawing/2014/main" id="{9FBDB037-F5F6-2EA4-AEA6-68FE8D27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3003"/>
              </p:ext>
            </p:extLst>
          </p:nvPr>
        </p:nvGraphicFramePr>
        <p:xfrm>
          <a:off x="4742501" y="4154740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ECD1835B-7A32-EC7E-697A-896C527CB7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8728" y="385910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ECD1835B-7A32-EC7E-697A-896C527CB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28" y="3859100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 l="-2777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Table 3">
            <a:extLst>
              <a:ext uri="{FF2B5EF4-FFF2-40B4-BE49-F238E27FC236}">
                <a16:creationId xmlns:a16="http://schemas.microsoft.com/office/drawing/2014/main" id="{CA59ADC6-6A0A-98D6-8D0F-367C5C0F8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54066"/>
              </p:ext>
            </p:extLst>
          </p:nvPr>
        </p:nvGraphicFramePr>
        <p:xfrm>
          <a:off x="4742501" y="5403722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1CFB1005-69EE-34C2-0E3B-AA1430744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8728" y="51027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1CFB1005-69EE-34C2-0E3B-AA1430744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28" y="5102718"/>
                <a:ext cx="329246" cy="304801"/>
              </a:xfrm>
              <a:prstGeom prst="rect">
                <a:avLst/>
              </a:prstGeom>
              <a:blipFill>
                <a:blip r:embed="rId14"/>
                <a:stretch>
                  <a:fillRect l="-2592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863A2B23-015B-BC09-4134-6965EE80C2C4}"/>
              </a:ext>
            </a:extLst>
          </p:cNvPr>
          <p:cNvSpPr txBox="1">
            <a:spLocks/>
          </p:cNvSpPr>
          <p:nvPr/>
        </p:nvSpPr>
        <p:spPr>
          <a:xfrm>
            <a:off x="607949" y="2264374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#0</a:t>
            </a:r>
          </a:p>
        </p:txBody>
      </p:sp>
      <p:sp>
        <p:nvSpPr>
          <p:cNvPr id="46" name="מציין מיקום תוכן 2">
            <a:extLst>
              <a:ext uri="{FF2B5EF4-FFF2-40B4-BE49-F238E27FC236}">
                <a16:creationId xmlns:a16="http://schemas.microsoft.com/office/drawing/2014/main" id="{83EBE58E-54E1-531A-EA76-FF67FDDFD776}"/>
              </a:ext>
            </a:extLst>
          </p:cNvPr>
          <p:cNvSpPr txBox="1">
            <a:spLocks/>
          </p:cNvSpPr>
          <p:nvPr/>
        </p:nvSpPr>
        <p:spPr>
          <a:xfrm>
            <a:off x="3549142" y="2265415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#1</a:t>
            </a:r>
          </a:p>
        </p:txBody>
      </p:sp>
      <p:sp>
        <p:nvSpPr>
          <p:cNvPr id="47" name="מציין מיקום תוכן 2">
            <a:extLst>
              <a:ext uri="{FF2B5EF4-FFF2-40B4-BE49-F238E27FC236}">
                <a16:creationId xmlns:a16="http://schemas.microsoft.com/office/drawing/2014/main" id="{AC391C57-2D06-9E13-B06E-A34FB925E050}"/>
              </a:ext>
            </a:extLst>
          </p:cNvPr>
          <p:cNvSpPr txBox="1">
            <a:spLocks/>
          </p:cNvSpPr>
          <p:nvPr/>
        </p:nvSpPr>
        <p:spPr>
          <a:xfrm>
            <a:off x="6761424" y="4293543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graphicFrame>
        <p:nvGraphicFramePr>
          <p:cNvPr id="48" name="Table 3">
            <a:extLst>
              <a:ext uri="{FF2B5EF4-FFF2-40B4-BE49-F238E27FC236}">
                <a16:creationId xmlns:a16="http://schemas.microsoft.com/office/drawing/2014/main" id="{A9CE7A14-D1D0-9EFF-ED95-8EF4B6BE7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872908"/>
              </p:ext>
            </p:extLst>
          </p:nvPr>
        </p:nvGraphicFramePr>
        <p:xfrm>
          <a:off x="9762315" y="3341103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49" name="Table 3">
            <a:extLst>
              <a:ext uri="{FF2B5EF4-FFF2-40B4-BE49-F238E27FC236}">
                <a16:creationId xmlns:a16="http://schemas.microsoft.com/office/drawing/2014/main" id="{F4DFB518-A169-678E-1EFC-483784E8E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74533"/>
              </p:ext>
            </p:extLst>
          </p:nvPr>
        </p:nvGraphicFramePr>
        <p:xfrm>
          <a:off x="9778942" y="4301061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6F84E5F4-D0FB-A734-138E-B3C0FDAB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77743"/>
              </p:ext>
            </p:extLst>
          </p:nvPr>
        </p:nvGraphicFramePr>
        <p:xfrm>
          <a:off x="9778942" y="5289705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B0DF2DD4-0B09-EDF3-753D-4C9BF539E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87959" y="30199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B0DF2DD4-0B09-EDF3-753D-4C9BF539E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959" y="3019956"/>
                <a:ext cx="329246" cy="304801"/>
              </a:xfrm>
              <a:prstGeom prst="rect">
                <a:avLst/>
              </a:prstGeom>
              <a:blipFill>
                <a:blip r:embed="rId15"/>
                <a:stretch>
                  <a:fillRect l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ציין מיקום תוכן 2">
                <a:extLst>
                  <a:ext uri="{FF2B5EF4-FFF2-40B4-BE49-F238E27FC236}">
                    <a16:creationId xmlns:a16="http://schemas.microsoft.com/office/drawing/2014/main" id="{7E1398E3-2326-44F9-DDA3-1E09DD4DB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4586" y="401150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מציין מיקום תוכן 2">
                <a:extLst>
                  <a:ext uri="{FF2B5EF4-FFF2-40B4-BE49-F238E27FC236}">
                    <a16:creationId xmlns:a16="http://schemas.microsoft.com/office/drawing/2014/main" id="{7E1398E3-2326-44F9-DDA3-1E09DD4DB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586" y="4011501"/>
                <a:ext cx="329246" cy="304801"/>
              </a:xfrm>
              <a:prstGeom prst="rect">
                <a:avLst/>
              </a:prstGeom>
              <a:blipFill>
                <a:blip r:embed="rId1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543C0E24-DCB4-3A85-BD2C-7B0FC48638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4587" y="498403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543C0E24-DCB4-3A85-BD2C-7B0FC4863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587" y="4984030"/>
                <a:ext cx="329246" cy="304801"/>
              </a:xfrm>
              <a:prstGeom prst="rect">
                <a:avLst/>
              </a:prstGeom>
              <a:blipFill>
                <a:blip r:embed="rId17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3">
            <a:extLst>
              <a:ext uri="{FF2B5EF4-FFF2-40B4-BE49-F238E27FC236}">
                <a16:creationId xmlns:a16="http://schemas.microsoft.com/office/drawing/2014/main" id="{AE4FC151-D3DC-8A96-DBD4-E97BD9719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83939"/>
              </p:ext>
            </p:extLst>
          </p:nvPr>
        </p:nvGraphicFramePr>
        <p:xfrm>
          <a:off x="10972301" y="2908748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4B842FBF-A579-675F-5ED2-657CEE1AD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8528" y="258076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4B842FBF-A579-675F-5ED2-657CEE1A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28" y="2580766"/>
                <a:ext cx="329246" cy="304801"/>
              </a:xfrm>
              <a:prstGeom prst="rect">
                <a:avLst/>
              </a:prstGeom>
              <a:blipFill>
                <a:blip r:embed="rId18"/>
                <a:stretch>
                  <a:fillRect l="-27778" r="-555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34E33002-C017-99C2-6701-8D5A25E1E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82822"/>
              </p:ext>
            </p:extLst>
          </p:nvPr>
        </p:nvGraphicFramePr>
        <p:xfrm>
          <a:off x="10972301" y="4154740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8540092B-23F1-D2E0-273E-7191948EA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8528" y="385910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8540092B-23F1-D2E0-273E-7191948E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28" y="3859100"/>
                <a:ext cx="329246" cy="304801"/>
              </a:xfrm>
              <a:prstGeom prst="rect">
                <a:avLst/>
              </a:prstGeom>
              <a:blipFill>
                <a:blip r:embed="rId19"/>
                <a:stretch>
                  <a:fillRect l="-2777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Table 3">
            <a:extLst>
              <a:ext uri="{FF2B5EF4-FFF2-40B4-BE49-F238E27FC236}">
                <a16:creationId xmlns:a16="http://schemas.microsoft.com/office/drawing/2014/main" id="{CF771F75-D8D5-B673-2B95-685C349D5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12443"/>
              </p:ext>
            </p:extLst>
          </p:nvPr>
        </p:nvGraphicFramePr>
        <p:xfrm>
          <a:off x="10972301" y="5403722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D6C5CF1A-A509-1519-1AA8-C011F21CB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8528" y="51027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D6C5CF1A-A509-1519-1AA8-C011F21C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28" y="5102718"/>
                <a:ext cx="329246" cy="304801"/>
              </a:xfrm>
              <a:prstGeom prst="rect">
                <a:avLst/>
              </a:prstGeom>
              <a:blipFill>
                <a:blip r:embed="rId20"/>
                <a:stretch>
                  <a:fillRect l="-2592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מציין מיקום תוכן 2">
            <a:extLst>
              <a:ext uri="{FF2B5EF4-FFF2-40B4-BE49-F238E27FC236}">
                <a16:creationId xmlns:a16="http://schemas.microsoft.com/office/drawing/2014/main" id="{96B9C041-9128-B73B-A7A4-C2F824B737EE}"/>
              </a:ext>
            </a:extLst>
          </p:cNvPr>
          <p:cNvSpPr txBox="1">
            <a:spLocks/>
          </p:cNvSpPr>
          <p:nvPr/>
        </p:nvSpPr>
        <p:spPr>
          <a:xfrm>
            <a:off x="9778942" y="2265415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#7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F39468-D738-5440-9178-BF3978A30C0F}"/>
              </a:ext>
            </a:extLst>
          </p:cNvPr>
          <p:cNvCxnSpPr/>
          <p:nvPr/>
        </p:nvCxnSpPr>
        <p:spPr>
          <a:xfrm flipH="1">
            <a:off x="2479249" y="1889033"/>
            <a:ext cx="3761295" cy="37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EF3D80-DBFE-1C3B-E2AA-3714066A33B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948728" y="1889033"/>
            <a:ext cx="1304793" cy="34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485CE8-E5A6-199E-87E7-5386E2ADA9B3}"/>
              </a:ext>
            </a:extLst>
          </p:cNvPr>
          <p:cNvCxnSpPr>
            <a:cxnSpLocks/>
            <a:stCxn id="3" idx="2"/>
            <a:endCxn id="60" idx="0"/>
          </p:cNvCxnSpPr>
          <p:nvPr/>
        </p:nvCxnSpPr>
        <p:spPr>
          <a:xfrm>
            <a:off x="6253521" y="1889033"/>
            <a:ext cx="4421255" cy="37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D46153-B385-1283-A4B4-28E908B21B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53521" y="1889033"/>
            <a:ext cx="1136549" cy="37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מציין מיקום תוכן 2">
            <a:extLst>
              <a:ext uri="{FF2B5EF4-FFF2-40B4-BE49-F238E27FC236}">
                <a16:creationId xmlns:a16="http://schemas.microsoft.com/office/drawing/2014/main" id="{D7BBCEB2-008F-5430-3D75-90F2F3204CFA}"/>
              </a:ext>
            </a:extLst>
          </p:cNvPr>
          <p:cNvSpPr txBox="1">
            <a:spLocks/>
          </p:cNvSpPr>
          <p:nvPr/>
        </p:nvSpPr>
        <p:spPr>
          <a:xfrm rot="16200000">
            <a:off x="-147007" y="3523911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Queries</a:t>
            </a:r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64C6CD23-D615-2F74-1287-35005B074C9F}"/>
              </a:ext>
            </a:extLst>
          </p:cNvPr>
          <p:cNvSpPr txBox="1">
            <a:spLocks/>
          </p:cNvSpPr>
          <p:nvPr/>
        </p:nvSpPr>
        <p:spPr>
          <a:xfrm rot="16200000">
            <a:off x="-132996" y="4462238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Keys</a:t>
            </a:r>
          </a:p>
        </p:txBody>
      </p:sp>
      <p:sp>
        <p:nvSpPr>
          <p:cNvPr id="23" name="מציין מיקום תוכן 2">
            <a:extLst>
              <a:ext uri="{FF2B5EF4-FFF2-40B4-BE49-F238E27FC236}">
                <a16:creationId xmlns:a16="http://schemas.microsoft.com/office/drawing/2014/main" id="{FA6BFA80-A1CD-31D7-8B90-FF48F7A02647}"/>
              </a:ext>
            </a:extLst>
          </p:cNvPr>
          <p:cNvSpPr txBox="1">
            <a:spLocks/>
          </p:cNvSpPr>
          <p:nvPr/>
        </p:nvSpPr>
        <p:spPr>
          <a:xfrm rot="16200000">
            <a:off x="-124295" y="5457345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Values</a:t>
            </a:r>
          </a:p>
        </p:txBody>
      </p:sp>
      <p:sp>
        <p:nvSpPr>
          <p:cNvPr id="24" name="מציין מיקום תוכן 2">
            <a:extLst>
              <a:ext uri="{FF2B5EF4-FFF2-40B4-BE49-F238E27FC236}">
                <a16:creationId xmlns:a16="http://schemas.microsoft.com/office/drawing/2014/main" id="{5892ABAE-D5BB-6132-E632-EC9F6C48D6EA}"/>
              </a:ext>
            </a:extLst>
          </p:cNvPr>
          <p:cNvSpPr txBox="1">
            <a:spLocks/>
          </p:cNvSpPr>
          <p:nvPr/>
        </p:nvSpPr>
        <p:spPr>
          <a:xfrm rot="16200000">
            <a:off x="2888036" y="3523842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Queries</a:t>
            </a:r>
          </a:p>
        </p:txBody>
      </p: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76C37AF0-2389-5CFC-AF1B-625C0413A6E3}"/>
              </a:ext>
            </a:extLst>
          </p:cNvPr>
          <p:cNvSpPr txBox="1">
            <a:spLocks/>
          </p:cNvSpPr>
          <p:nvPr/>
        </p:nvSpPr>
        <p:spPr>
          <a:xfrm rot="16200000">
            <a:off x="2902047" y="446216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Keys</a:t>
            </a:r>
          </a:p>
        </p:txBody>
      </p:sp>
      <p:sp>
        <p:nvSpPr>
          <p:cNvPr id="26" name="מציין מיקום תוכן 2">
            <a:extLst>
              <a:ext uri="{FF2B5EF4-FFF2-40B4-BE49-F238E27FC236}">
                <a16:creationId xmlns:a16="http://schemas.microsoft.com/office/drawing/2014/main" id="{9500AB87-73E1-805C-8E75-2E7EF07B84DC}"/>
              </a:ext>
            </a:extLst>
          </p:cNvPr>
          <p:cNvSpPr txBox="1">
            <a:spLocks/>
          </p:cNvSpPr>
          <p:nvPr/>
        </p:nvSpPr>
        <p:spPr>
          <a:xfrm rot="16200000">
            <a:off x="2910748" y="545727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Values</a:t>
            </a:r>
          </a:p>
        </p:txBody>
      </p:sp>
      <p:sp>
        <p:nvSpPr>
          <p:cNvPr id="27" name="מציין מיקום תוכן 2">
            <a:extLst>
              <a:ext uri="{FF2B5EF4-FFF2-40B4-BE49-F238E27FC236}">
                <a16:creationId xmlns:a16="http://schemas.microsoft.com/office/drawing/2014/main" id="{B671D868-306E-6FFA-FE3D-721A6D9C6DB1}"/>
              </a:ext>
            </a:extLst>
          </p:cNvPr>
          <p:cNvSpPr txBox="1">
            <a:spLocks/>
          </p:cNvSpPr>
          <p:nvPr/>
        </p:nvSpPr>
        <p:spPr>
          <a:xfrm rot="16200000">
            <a:off x="9105015" y="3523842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Queries</a:t>
            </a:r>
          </a:p>
        </p:txBody>
      </p: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B8C92280-D0F3-315F-EFA6-A7E405F0E202}"/>
              </a:ext>
            </a:extLst>
          </p:cNvPr>
          <p:cNvSpPr txBox="1">
            <a:spLocks/>
          </p:cNvSpPr>
          <p:nvPr/>
        </p:nvSpPr>
        <p:spPr>
          <a:xfrm rot="16200000">
            <a:off x="9119026" y="446216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Keys</a:t>
            </a:r>
          </a:p>
        </p:txBody>
      </p:sp>
      <p:sp>
        <p:nvSpPr>
          <p:cNvPr id="29" name="מציין מיקום תוכן 2">
            <a:extLst>
              <a:ext uri="{FF2B5EF4-FFF2-40B4-BE49-F238E27FC236}">
                <a16:creationId xmlns:a16="http://schemas.microsoft.com/office/drawing/2014/main" id="{FEC69BC2-61EA-E0E7-83C5-AA942D5247F8}"/>
              </a:ext>
            </a:extLst>
          </p:cNvPr>
          <p:cNvSpPr txBox="1">
            <a:spLocks/>
          </p:cNvSpPr>
          <p:nvPr/>
        </p:nvSpPr>
        <p:spPr>
          <a:xfrm rot="16200000">
            <a:off x="9127727" y="545727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5086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2" grpId="0"/>
      <p:bldP spid="13" grpId="0"/>
      <p:bldP spid="14" grpId="0"/>
      <p:bldP spid="16" grpId="0"/>
      <p:bldP spid="18" grpId="0"/>
      <p:bldP spid="20" grpId="0"/>
      <p:bldP spid="36" grpId="0"/>
      <p:bldP spid="37" grpId="0"/>
      <p:bldP spid="38" grpId="0"/>
      <p:bldP spid="40" grpId="0"/>
      <p:bldP spid="42" grpId="0"/>
      <p:bldP spid="44" grpId="0"/>
      <p:bldP spid="45" grpId="0"/>
      <p:bldP spid="46" grpId="0"/>
      <p:bldP spid="47" grpId="0"/>
      <p:bldP spid="51" grpId="0"/>
      <p:bldP spid="52" grpId="0"/>
      <p:bldP spid="53" grpId="0"/>
      <p:bldP spid="55" grpId="0"/>
      <p:bldP spid="57" grpId="0"/>
      <p:bldP spid="59" grpId="0"/>
      <p:bldP spid="6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5" y="139849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How do we combine the attention heads?</a:t>
            </a:r>
            <a:endParaRPr lang="LID4096">
              <a:latin typeface="+mj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0BBD06A-0533-DB56-45DB-8CE6F34DB1A1}"/>
              </a:ext>
            </a:extLst>
          </p:cNvPr>
          <p:cNvGraphicFramePr>
            <a:graphicFrameLocks noGrp="1"/>
          </p:cNvGraphicFramePr>
          <p:nvPr/>
        </p:nvGraphicFramePr>
        <p:xfrm>
          <a:off x="5378809" y="974633"/>
          <a:ext cx="1749424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0.7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1.3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1.5</a:t>
                      </a:r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CA684958-60F7-9131-F85A-5EE6D5319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8898" y="66983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CA684958-60F7-9131-F85A-5EE6D531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898" y="669832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BB56AEB5-653D-A6F8-9EB2-4030BC705C92}"/>
              </a:ext>
            </a:extLst>
          </p:cNvPr>
          <p:cNvSpPr txBox="1">
            <a:spLocks/>
          </p:cNvSpPr>
          <p:nvPr/>
        </p:nvSpPr>
        <p:spPr>
          <a:xfrm>
            <a:off x="4864961" y="975939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938CCED-482B-4419-91E4-EF43D31490DA}"/>
              </a:ext>
            </a:extLst>
          </p:cNvPr>
          <p:cNvSpPr txBox="1">
            <a:spLocks/>
          </p:cNvSpPr>
          <p:nvPr/>
        </p:nvSpPr>
        <p:spPr>
          <a:xfrm>
            <a:off x="4742501" y="1280741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BCA6CE0-F368-B8B8-986E-1E8121D44F1C}"/>
              </a:ext>
            </a:extLst>
          </p:cNvPr>
          <p:cNvSpPr txBox="1">
            <a:spLocks/>
          </p:cNvSpPr>
          <p:nvPr/>
        </p:nvSpPr>
        <p:spPr>
          <a:xfrm>
            <a:off x="4371794" y="158553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863A2B23-015B-BC09-4134-6965EE80C2C4}"/>
              </a:ext>
            </a:extLst>
          </p:cNvPr>
          <p:cNvSpPr txBox="1">
            <a:spLocks/>
          </p:cNvSpPr>
          <p:nvPr/>
        </p:nvSpPr>
        <p:spPr>
          <a:xfrm>
            <a:off x="544851" y="2649991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#0</a:t>
            </a:r>
          </a:p>
        </p:txBody>
      </p:sp>
      <p:sp>
        <p:nvSpPr>
          <p:cNvPr id="46" name="מציין מיקום תוכן 2">
            <a:extLst>
              <a:ext uri="{FF2B5EF4-FFF2-40B4-BE49-F238E27FC236}">
                <a16:creationId xmlns:a16="http://schemas.microsoft.com/office/drawing/2014/main" id="{83EBE58E-54E1-531A-EA76-FF67FDDFD776}"/>
              </a:ext>
            </a:extLst>
          </p:cNvPr>
          <p:cNvSpPr txBox="1">
            <a:spLocks/>
          </p:cNvSpPr>
          <p:nvPr/>
        </p:nvSpPr>
        <p:spPr>
          <a:xfrm>
            <a:off x="2991656" y="2674394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#1</a:t>
            </a:r>
          </a:p>
        </p:txBody>
      </p:sp>
      <p:sp>
        <p:nvSpPr>
          <p:cNvPr id="60" name="מציין מיקום תוכן 2">
            <a:extLst>
              <a:ext uri="{FF2B5EF4-FFF2-40B4-BE49-F238E27FC236}">
                <a16:creationId xmlns:a16="http://schemas.microsoft.com/office/drawing/2014/main" id="{96B9C041-9128-B73B-A7A4-C2F824B737EE}"/>
              </a:ext>
            </a:extLst>
          </p:cNvPr>
          <p:cNvSpPr txBox="1">
            <a:spLocks/>
          </p:cNvSpPr>
          <p:nvPr/>
        </p:nvSpPr>
        <p:spPr>
          <a:xfrm>
            <a:off x="9825083" y="2633912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Attention head #7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F39468-D738-5440-9178-BF3978A30C0F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440685" y="1889033"/>
            <a:ext cx="4799859" cy="76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EF3D80-DBFE-1C3B-E2AA-3714066A33BD}"/>
              </a:ext>
            </a:extLst>
          </p:cNvPr>
          <p:cNvCxnSpPr>
            <a:cxnSpLocks/>
            <a:stCxn id="3" idx="2"/>
            <a:endCxn id="46" idx="0"/>
          </p:cNvCxnSpPr>
          <p:nvPr/>
        </p:nvCxnSpPr>
        <p:spPr>
          <a:xfrm flipH="1">
            <a:off x="3887490" y="1889033"/>
            <a:ext cx="2366031" cy="78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485CE8-E5A6-199E-87E7-5386E2ADA9B3}"/>
              </a:ext>
            </a:extLst>
          </p:cNvPr>
          <p:cNvCxnSpPr>
            <a:cxnSpLocks/>
            <a:stCxn id="3" idx="2"/>
            <a:endCxn id="60" idx="0"/>
          </p:cNvCxnSpPr>
          <p:nvPr/>
        </p:nvCxnSpPr>
        <p:spPr>
          <a:xfrm>
            <a:off x="6253521" y="1889033"/>
            <a:ext cx="4467396" cy="74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D46153-B385-1283-A4B4-28E908B21B5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53521" y="1889033"/>
            <a:ext cx="1337904" cy="76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EE47A02A-C3E8-7376-E445-62385B33D785}"/>
              </a:ext>
            </a:extLst>
          </p:cNvPr>
          <p:cNvSpPr txBox="1">
            <a:spLocks/>
          </p:cNvSpPr>
          <p:nvPr/>
        </p:nvSpPr>
        <p:spPr>
          <a:xfrm>
            <a:off x="6667943" y="2332115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E67CE-E9FA-F9AC-B373-7EFB5455ED36}"/>
              </a:ext>
            </a:extLst>
          </p:cNvPr>
          <p:cNvCxnSpPr>
            <a:cxnSpLocks/>
          </p:cNvCxnSpPr>
          <p:nvPr/>
        </p:nvCxnSpPr>
        <p:spPr>
          <a:xfrm>
            <a:off x="1482862" y="3062286"/>
            <a:ext cx="1243516" cy="56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FCFD3D-8D18-68ED-B60D-A70CE594B8EF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860607" y="3062285"/>
            <a:ext cx="0" cy="5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FFE94A-73C4-EB61-78B4-B4DE85DFAA8E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9595677" y="2938713"/>
            <a:ext cx="1125240" cy="65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EFB0712D-FE86-0749-FE93-5767FC783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6594"/>
              </p:ext>
            </p:extLst>
          </p:nvPr>
        </p:nvGraphicFramePr>
        <p:xfrm>
          <a:off x="2416738" y="3929023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מציין מיקום תוכן 2">
                <a:extLst>
                  <a:ext uri="{FF2B5EF4-FFF2-40B4-BE49-F238E27FC236}">
                    <a16:creationId xmlns:a16="http://schemas.microsoft.com/office/drawing/2014/main" id="{97FC48D8-9FBE-E4C0-F961-7E079AEB53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378" y="363102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מציין מיקום תוכן 2">
                <a:extLst>
                  <a:ext uri="{FF2B5EF4-FFF2-40B4-BE49-F238E27FC236}">
                    <a16:creationId xmlns:a16="http://schemas.microsoft.com/office/drawing/2014/main" id="{97FC48D8-9FBE-E4C0-F961-7E079AEB5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378" y="3631024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Table 3">
            <a:extLst>
              <a:ext uri="{FF2B5EF4-FFF2-40B4-BE49-F238E27FC236}">
                <a16:creationId xmlns:a16="http://schemas.microsoft.com/office/drawing/2014/main" id="{3A42891E-AB67-3EDB-75DD-6E6D60F2E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76384"/>
              </p:ext>
            </p:extLst>
          </p:nvPr>
        </p:nvGraphicFramePr>
        <p:xfrm>
          <a:off x="3386344" y="3929023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מציין מיקום תוכן 2">
                <a:extLst>
                  <a:ext uri="{FF2B5EF4-FFF2-40B4-BE49-F238E27FC236}">
                    <a16:creationId xmlns:a16="http://schemas.microsoft.com/office/drawing/2014/main" id="{E591B4D0-0765-61E9-C3CB-916BA2CCA7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5984" y="363102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מציין מיקום תוכן 2">
                <a:extLst>
                  <a:ext uri="{FF2B5EF4-FFF2-40B4-BE49-F238E27FC236}">
                    <a16:creationId xmlns:a16="http://schemas.microsoft.com/office/drawing/2014/main" id="{E591B4D0-0765-61E9-C3CB-916BA2CCA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84" y="3631024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" name="Table 3">
            <a:extLst>
              <a:ext uri="{FF2B5EF4-FFF2-40B4-BE49-F238E27FC236}">
                <a16:creationId xmlns:a16="http://schemas.microsoft.com/office/drawing/2014/main" id="{FE53A4F4-96F5-4588-69E8-6EA50FEC8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33714"/>
              </p:ext>
            </p:extLst>
          </p:nvPr>
        </p:nvGraphicFramePr>
        <p:xfrm>
          <a:off x="4355950" y="3926589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3" name="מציין מיקום תוכן 2">
                <a:extLst>
                  <a:ext uri="{FF2B5EF4-FFF2-40B4-BE49-F238E27FC236}">
                    <a16:creationId xmlns:a16="http://schemas.microsoft.com/office/drawing/2014/main" id="{9BF0E4AF-26CC-20E7-C43C-28374149E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590" y="362859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מציין מיקום תוכן 2">
                <a:extLst>
                  <a:ext uri="{FF2B5EF4-FFF2-40B4-BE49-F238E27FC236}">
                    <a16:creationId xmlns:a16="http://schemas.microsoft.com/office/drawing/2014/main" id="{9BF0E4AF-26CC-20E7-C43C-28374149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90" y="3628590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" name="Table 3">
            <a:extLst>
              <a:ext uri="{FF2B5EF4-FFF2-40B4-BE49-F238E27FC236}">
                <a16:creationId xmlns:a16="http://schemas.microsoft.com/office/drawing/2014/main" id="{4848C82F-1DF1-3557-6EA4-B273A46C5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01326"/>
              </p:ext>
            </p:extLst>
          </p:nvPr>
        </p:nvGraphicFramePr>
        <p:xfrm>
          <a:off x="5320658" y="3924155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5" name="מציין מיקום תוכן 2">
                <a:extLst>
                  <a:ext uri="{FF2B5EF4-FFF2-40B4-BE49-F238E27FC236}">
                    <a16:creationId xmlns:a16="http://schemas.microsoft.com/office/drawing/2014/main" id="{6B30711A-7F8D-8627-6F55-E7748D130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0298" y="36261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5" name="מציין מיקום תוכן 2">
                <a:extLst>
                  <a:ext uri="{FF2B5EF4-FFF2-40B4-BE49-F238E27FC236}">
                    <a16:creationId xmlns:a16="http://schemas.microsoft.com/office/drawing/2014/main" id="{6B30711A-7F8D-8627-6F55-E7748D130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8" y="3626156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" name="Table 3">
            <a:extLst>
              <a:ext uri="{FF2B5EF4-FFF2-40B4-BE49-F238E27FC236}">
                <a16:creationId xmlns:a16="http://schemas.microsoft.com/office/drawing/2014/main" id="{90B1AB33-4779-8987-E4A4-186F66911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115447"/>
              </p:ext>
            </p:extLst>
          </p:nvPr>
        </p:nvGraphicFramePr>
        <p:xfrm>
          <a:off x="6282277" y="3924155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7" name="מציין מיקום תוכן 2">
                <a:extLst>
                  <a:ext uri="{FF2B5EF4-FFF2-40B4-BE49-F238E27FC236}">
                    <a16:creationId xmlns:a16="http://schemas.microsoft.com/office/drawing/2014/main" id="{091B4BD7-BDF8-EC31-4A07-5E971017C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917" y="36261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7" name="מציין מיקום תוכן 2">
                <a:extLst>
                  <a:ext uri="{FF2B5EF4-FFF2-40B4-BE49-F238E27FC236}">
                    <a16:creationId xmlns:a16="http://schemas.microsoft.com/office/drawing/2014/main" id="{091B4BD7-BDF8-EC31-4A07-5E971017C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917" y="3626156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3">
            <a:extLst>
              <a:ext uri="{FF2B5EF4-FFF2-40B4-BE49-F238E27FC236}">
                <a16:creationId xmlns:a16="http://schemas.microsoft.com/office/drawing/2014/main" id="{09B3820B-76D4-BD41-2B34-227F0FA92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783656"/>
              </p:ext>
            </p:extLst>
          </p:nvPr>
        </p:nvGraphicFramePr>
        <p:xfrm>
          <a:off x="7251883" y="3924155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מציין מיקום תוכן 2">
                <a:extLst>
                  <a:ext uri="{FF2B5EF4-FFF2-40B4-BE49-F238E27FC236}">
                    <a16:creationId xmlns:a16="http://schemas.microsoft.com/office/drawing/2014/main" id="{C3031C21-B373-8669-8017-BAC873033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1523" y="362615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9" name="מציין מיקום תוכן 2">
                <a:extLst>
                  <a:ext uri="{FF2B5EF4-FFF2-40B4-BE49-F238E27FC236}">
                    <a16:creationId xmlns:a16="http://schemas.microsoft.com/office/drawing/2014/main" id="{C3031C21-B373-8669-8017-BAC87303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523" y="3626156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0" name="Table 3">
            <a:extLst>
              <a:ext uri="{FF2B5EF4-FFF2-40B4-BE49-F238E27FC236}">
                <a16:creationId xmlns:a16="http://schemas.microsoft.com/office/drawing/2014/main" id="{3CA3F989-3AF3-F2EF-0007-A8DD7A77A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27815"/>
              </p:ext>
            </p:extLst>
          </p:nvPr>
        </p:nvGraphicFramePr>
        <p:xfrm>
          <a:off x="8221489" y="3921721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מציין מיקום תוכן 2">
                <a:extLst>
                  <a:ext uri="{FF2B5EF4-FFF2-40B4-BE49-F238E27FC236}">
                    <a16:creationId xmlns:a16="http://schemas.microsoft.com/office/drawing/2014/main" id="{181FCED0-17E0-98A9-D573-BECF145A0F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1129" y="362372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1" name="מציין מיקום תוכן 2">
                <a:extLst>
                  <a:ext uri="{FF2B5EF4-FFF2-40B4-BE49-F238E27FC236}">
                    <a16:creationId xmlns:a16="http://schemas.microsoft.com/office/drawing/2014/main" id="{181FCED0-17E0-98A9-D573-BECF145A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129" y="3623722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2" name="Table 3">
            <a:extLst>
              <a:ext uri="{FF2B5EF4-FFF2-40B4-BE49-F238E27FC236}">
                <a16:creationId xmlns:a16="http://schemas.microsoft.com/office/drawing/2014/main" id="{18934F76-D3F2-70E1-CE25-4FDF1F5DB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76411"/>
              </p:ext>
            </p:extLst>
          </p:nvPr>
        </p:nvGraphicFramePr>
        <p:xfrm>
          <a:off x="9186197" y="3919287"/>
          <a:ext cx="948525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175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316175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מציין מיקום תוכן 2">
                <a:extLst>
                  <a:ext uri="{FF2B5EF4-FFF2-40B4-BE49-F238E27FC236}">
                    <a16:creationId xmlns:a16="http://schemas.microsoft.com/office/drawing/2014/main" id="{B242DBD1-4733-5BB6-0D4B-C0C36A547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5837" y="362128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" name="מציין מיקום תוכן 2">
                <a:extLst>
                  <a:ext uri="{FF2B5EF4-FFF2-40B4-BE49-F238E27FC236}">
                    <a16:creationId xmlns:a16="http://schemas.microsoft.com/office/drawing/2014/main" id="{B242DBD1-4733-5BB6-0D4B-C0C36A54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37" y="3621288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מציין מיקום תוכן 2">
            <a:extLst>
              <a:ext uri="{FF2B5EF4-FFF2-40B4-BE49-F238E27FC236}">
                <a16:creationId xmlns:a16="http://schemas.microsoft.com/office/drawing/2014/main" id="{96F10D0F-EDEB-2C03-741B-CDC678900A8C}"/>
              </a:ext>
            </a:extLst>
          </p:cNvPr>
          <p:cNvSpPr txBox="1">
            <a:spLocks/>
          </p:cNvSpPr>
          <p:nvPr/>
        </p:nvSpPr>
        <p:spPr>
          <a:xfrm>
            <a:off x="5521000" y="3345758"/>
            <a:ext cx="179166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concatenate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מציין מיקום תוכן 2">
                <a:extLst>
                  <a:ext uri="{FF2B5EF4-FFF2-40B4-BE49-F238E27FC236}">
                    <a16:creationId xmlns:a16="http://schemas.microsoft.com/office/drawing/2014/main" id="{4171AAF9-41B1-BE93-390B-FC797D1F4A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8166" y="491706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2" name="מציין מיקום תוכן 2">
                <a:extLst>
                  <a:ext uri="{FF2B5EF4-FFF2-40B4-BE49-F238E27FC236}">
                    <a16:creationId xmlns:a16="http://schemas.microsoft.com/office/drawing/2014/main" id="{4171AAF9-41B1-BE93-390B-FC797D1F4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166" y="4917068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27778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מציין מיקום תוכן 2">
                <a:extLst>
                  <a:ext uri="{FF2B5EF4-FFF2-40B4-BE49-F238E27FC236}">
                    <a16:creationId xmlns:a16="http://schemas.microsoft.com/office/drawing/2014/main" id="{A3E90E57-0AEB-E886-8DEA-C636F8A8B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2671" y="461558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5" name="מציין מיקום תוכן 2">
                <a:extLst>
                  <a:ext uri="{FF2B5EF4-FFF2-40B4-BE49-F238E27FC236}">
                    <a16:creationId xmlns:a16="http://schemas.microsoft.com/office/drawing/2014/main" id="{A3E90E57-0AEB-E886-8DEA-C636F8A8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71" y="4615583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מציין מיקום תוכן 2">
                <a:extLst>
                  <a:ext uri="{FF2B5EF4-FFF2-40B4-BE49-F238E27FC236}">
                    <a16:creationId xmlns:a16="http://schemas.microsoft.com/office/drawing/2014/main" id="{20D027D0-695E-40C4-B9EC-4E37931C83D3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6228321" y="521229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6" name="מציין מיקום תוכן 2">
                <a:extLst>
                  <a:ext uri="{FF2B5EF4-FFF2-40B4-BE49-F238E27FC236}">
                    <a16:creationId xmlns:a16="http://schemas.microsoft.com/office/drawing/2014/main" id="{20D027D0-695E-40C4-B9EC-4E37931C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8321" y="5212299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le 3">
            <a:extLst>
              <a:ext uri="{FF2B5EF4-FFF2-40B4-BE49-F238E27FC236}">
                <a16:creationId xmlns:a16="http://schemas.microsoft.com/office/drawing/2014/main" id="{FAAF0613-43EE-8E37-6760-4EB44D6E0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23096"/>
              </p:ext>
            </p:extLst>
          </p:nvPr>
        </p:nvGraphicFramePr>
        <p:xfrm>
          <a:off x="5918682" y="5717293"/>
          <a:ext cx="948524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7131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953616563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59A3F421-9921-03D3-6BFC-2ED1A7064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571" y="544077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59A3F421-9921-03D3-6BFC-2ED1A706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1" y="5440773"/>
                <a:ext cx="329246" cy="3048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FB630B59-0C98-9354-059B-043B114B1DFC}"/>
              </a:ext>
            </a:extLst>
          </p:cNvPr>
          <p:cNvSpPr txBox="1">
            <a:spLocks/>
          </p:cNvSpPr>
          <p:nvPr/>
        </p:nvSpPr>
        <p:spPr>
          <a:xfrm>
            <a:off x="5481630" y="5661595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563F530-23AA-3D5D-526A-E47EC24E5513}"/>
              </a:ext>
            </a:extLst>
          </p:cNvPr>
          <p:cNvSpPr txBox="1">
            <a:spLocks/>
          </p:cNvSpPr>
          <p:nvPr/>
        </p:nvSpPr>
        <p:spPr>
          <a:xfrm>
            <a:off x="5340504" y="5883367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61462B3F-761F-44EC-C36A-962A37DB8544}"/>
              </a:ext>
            </a:extLst>
          </p:cNvPr>
          <p:cNvSpPr txBox="1">
            <a:spLocks/>
          </p:cNvSpPr>
          <p:nvPr/>
        </p:nvSpPr>
        <p:spPr>
          <a:xfrm>
            <a:off x="4980356" y="6114969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0EA1FFAB-586F-70F1-D073-B0B8474756A3}"/>
              </a:ext>
            </a:extLst>
          </p:cNvPr>
          <p:cNvSpPr txBox="1">
            <a:spLocks/>
          </p:cNvSpPr>
          <p:nvPr/>
        </p:nvSpPr>
        <p:spPr>
          <a:xfrm>
            <a:off x="1997994" y="3867136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9C0797E2-662F-4919-A9AD-4B9050DCA98F}"/>
              </a:ext>
            </a:extLst>
          </p:cNvPr>
          <p:cNvSpPr txBox="1">
            <a:spLocks/>
          </p:cNvSpPr>
          <p:nvPr/>
        </p:nvSpPr>
        <p:spPr>
          <a:xfrm>
            <a:off x="1856868" y="4088908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91129D6-A748-7FBD-B451-1E70082B454C}"/>
              </a:ext>
            </a:extLst>
          </p:cNvPr>
          <p:cNvSpPr txBox="1">
            <a:spLocks/>
          </p:cNvSpPr>
          <p:nvPr/>
        </p:nvSpPr>
        <p:spPr>
          <a:xfrm>
            <a:off x="1496720" y="4320510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  <p:bldP spid="73" grpId="0"/>
      <p:bldP spid="75" grpId="0"/>
      <p:bldP spid="77" grpId="0"/>
      <p:bldP spid="79" grpId="0"/>
      <p:bldP spid="81" grpId="0"/>
      <p:bldP spid="83" grpId="0"/>
      <p:bldP spid="91" grpId="0"/>
      <p:bldP spid="92" grpId="0"/>
      <p:bldP spid="95" grpId="0"/>
      <p:bldP spid="96" grpId="0"/>
      <p:bldP spid="98" grpId="0"/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7" y="172591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Self-attention Recap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16</a:t>
            </a:fld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2AA049-B314-A0F8-1788-A025FAEBC53D}"/>
              </a:ext>
            </a:extLst>
          </p:cNvPr>
          <p:cNvSpPr txBox="1">
            <a:spLocks/>
          </p:cNvSpPr>
          <p:nvPr/>
        </p:nvSpPr>
        <p:spPr>
          <a:xfrm>
            <a:off x="15337" y="3601395"/>
            <a:ext cx="159184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 suis </a:t>
            </a:r>
            <a:r>
              <a:rPr lang="en-US" err="1"/>
              <a:t>etudiant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FD4D27-064C-773C-66EE-239AC4DFFE52}"/>
              </a:ext>
            </a:extLst>
          </p:cNvPr>
          <p:cNvCxnSpPr>
            <a:cxnSpLocks/>
          </p:cNvCxnSpPr>
          <p:nvPr/>
        </p:nvCxnSpPr>
        <p:spPr>
          <a:xfrm>
            <a:off x="1569063" y="3749919"/>
            <a:ext cx="255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BC0B37B-6E36-F9DB-3D8D-89390117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54622"/>
              </p:ext>
            </p:extLst>
          </p:nvPr>
        </p:nvGraphicFramePr>
        <p:xfrm>
          <a:off x="2402425" y="3429000"/>
          <a:ext cx="1039336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834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59834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59834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59834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8417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417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L" sz="1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208970"/>
                  </a:ext>
                </a:extLst>
              </a:tr>
              <a:tr h="18417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574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FCD5A89A-A9D7-C1EB-CF64-CAF1B1AEE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7470" y="312419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FCD5A89A-A9D7-C1EB-CF64-CAF1B1AEE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470" y="3124199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69CCA475-4F0A-52AA-8372-0C92D81ED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04653"/>
              </p:ext>
            </p:extLst>
          </p:nvPr>
        </p:nvGraphicFramePr>
        <p:xfrm>
          <a:off x="6134178" y="1605890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F273481C-F389-8FFE-CC95-F94DC1412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56474"/>
              </p:ext>
            </p:extLst>
          </p:nvPr>
        </p:nvGraphicFramePr>
        <p:xfrm>
          <a:off x="6235533" y="1714664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4E677A47-BAA9-8C28-757C-423F4E5BC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2999"/>
              </p:ext>
            </p:extLst>
          </p:nvPr>
        </p:nvGraphicFramePr>
        <p:xfrm>
          <a:off x="6336888" y="1822394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4363EC78-4A81-ADCA-D03E-7BF5F81CD8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5719" y="129204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4363EC78-4A81-ADCA-D03E-7BF5F81CD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19" y="1292040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FA0D6F98-A4BD-B611-F3EA-369D8B2FF0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3610" y="147491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FA0D6F98-A4BD-B611-F3EA-369D8B2F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610" y="1474919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B4A9A288-A881-748C-3DF7-25E5C63DE7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92" y="17483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B4A9A288-A881-748C-3DF7-25E5C63D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892" y="1748335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76F21E7E-7174-B4C6-249D-E61C7DF40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32507"/>
              </p:ext>
            </p:extLst>
          </p:nvPr>
        </p:nvGraphicFramePr>
        <p:xfrm>
          <a:off x="4115648" y="1336388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779E7B4C-8A32-46E2-3305-F3682AB397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121" y="98139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779E7B4C-8A32-46E2-3305-F3682AB3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121" y="981392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27778" r="-555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A179D2C9-5AE5-E394-8F4E-4B9FBC044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81732"/>
              </p:ext>
            </p:extLst>
          </p:nvPr>
        </p:nvGraphicFramePr>
        <p:xfrm>
          <a:off x="4248835" y="1436777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88BA8A4F-0FD0-BA11-FE48-09DF78355D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3983" y="118874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88BA8A4F-0FD0-BA11-FE48-09DF78355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983" y="1188744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2777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7ED12D53-EB08-EDC8-49EB-E0D0FB465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99365"/>
              </p:ext>
            </p:extLst>
          </p:nvPr>
        </p:nvGraphicFramePr>
        <p:xfrm>
          <a:off x="4380122" y="1569167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AD4F0847-5C40-1F1F-A0A2-E2A961A90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33" y="146394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מציין מיקום תוכן 2">
                <a:extLst>
                  <a:ext uri="{FF2B5EF4-FFF2-40B4-BE49-F238E27FC236}">
                    <a16:creationId xmlns:a16="http://schemas.microsoft.com/office/drawing/2014/main" id="{AD4F0847-5C40-1F1F-A0A2-E2A961A9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33" y="1463942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2545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BE07E72A-A1BC-ADA5-C630-69CF191C0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88144"/>
              </p:ext>
            </p:extLst>
          </p:nvPr>
        </p:nvGraphicFramePr>
        <p:xfrm>
          <a:off x="4135636" y="3039741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375210D5-1276-F63D-A469-C4C8E84A4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1109" y="268474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375210D5-1276-F63D-A469-C4C8E84A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09" y="2684745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25926" r="-7407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7F19D975-4605-C94D-3385-0C861BCEC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40281"/>
              </p:ext>
            </p:extLst>
          </p:nvPr>
        </p:nvGraphicFramePr>
        <p:xfrm>
          <a:off x="4268823" y="3140130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1DC381F0-893D-DDFB-7D93-AA2FDE78A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3971" y="289209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1DC381F0-893D-DDFB-7D93-AA2FDE78A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1" y="2892097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27778" r="-185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67139A54-885A-7C0F-6740-1EC28594D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65007"/>
              </p:ext>
            </p:extLst>
          </p:nvPr>
        </p:nvGraphicFramePr>
        <p:xfrm>
          <a:off x="4400110" y="3272520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4DEB04BB-6044-0F27-D5AE-5FEC9F589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021" y="316729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4DEB04BB-6044-0F27-D5AE-5FEC9F589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21" y="3167295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25926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Table 3">
            <a:extLst>
              <a:ext uri="{FF2B5EF4-FFF2-40B4-BE49-F238E27FC236}">
                <a16:creationId xmlns:a16="http://schemas.microsoft.com/office/drawing/2014/main" id="{A21BDA7B-6A76-E135-77F4-A3F8D2E1E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76651"/>
              </p:ext>
            </p:extLst>
          </p:nvPr>
        </p:nvGraphicFramePr>
        <p:xfrm>
          <a:off x="4135636" y="5109132"/>
          <a:ext cx="688077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2628425E-4565-412C-3C60-3BD8CC793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1109" y="475413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2628425E-4565-412C-3C60-3BD8CC79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09" y="4754136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 l="-25926" r="-740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3">
            <a:extLst>
              <a:ext uri="{FF2B5EF4-FFF2-40B4-BE49-F238E27FC236}">
                <a16:creationId xmlns:a16="http://schemas.microsoft.com/office/drawing/2014/main" id="{E158F33E-3A3E-32FC-025F-445BC678C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62696"/>
              </p:ext>
            </p:extLst>
          </p:nvPr>
        </p:nvGraphicFramePr>
        <p:xfrm>
          <a:off x="4268823" y="5209521"/>
          <a:ext cx="688077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ציין מיקום תוכן 2">
                <a:extLst>
                  <a:ext uri="{FF2B5EF4-FFF2-40B4-BE49-F238E27FC236}">
                    <a16:creationId xmlns:a16="http://schemas.microsoft.com/office/drawing/2014/main" id="{8CA2EF72-F084-EE4E-1CC2-7A85D36A78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3971" y="496148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מציין מיקום תוכן 2">
                <a:extLst>
                  <a:ext uri="{FF2B5EF4-FFF2-40B4-BE49-F238E27FC236}">
                    <a16:creationId xmlns:a16="http://schemas.microsoft.com/office/drawing/2014/main" id="{8CA2EF72-F084-EE4E-1CC2-7A85D36A7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1" y="4961488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 l="-27778" r="-1852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997D4A06-3134-2869-1C40-1C9F00B64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79971"/>
              </p:ext>
            </p:extLst>
          </p:nvPr>
        </p:nvGraphicFramePr>
        <p:xfrm>
          <a:off x="4400110" y="5341911"/>
          <a:ext cx="688077" cy="914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72FF1B81-1E3E-0370-D223-2FDCD7F8F9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021" y="523668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מציין מיקום תוכן 2">
                <a:extLst>
                  <a:ext uri="{FF2B5EF4-FFF2-40B4-BE49-F238E27FC236}">
                    <a16:creationId xmlns:a16="http://schemas.microsoft.com/office/drawing/2014/main" id="{72FF1B81-1E3E-0370-D223-2FDCD7F8F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21" y="5236686"/>
                <a:ext cx="329246" cy="304801"/>
              </a:xfrm>
              <a:prstGeom prst="rect">
                <a:avLst/>
              </a:prstGeom>
              <a:blipFill>
                <a:blip r:embed="rId14"/>
                <a:stretch>
                  <a:fillRect l="-2592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1A950ED3-D521-F25B-AB07-D3CB34FC3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5811" y="361187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1A950ED3-D521-F25B-AB07-D3CB34FC3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811" y="3611879"/>
                <a:ext cx="329246" cy="3048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מציין מיקום תוכן 2">
            <a:extLst>
              <a:ext uri="{FF2B5EF4-FFF2-40B4-BE49-F238E27FC236}">
                <a16:creationId xmlns:a16="http://schemas.microsoft.com/office/drawing/2014/main" id="{C555B92D-8167-FA1E-F40B-B0A009724F35}"/>
              </a:ext>
            </a:extLst>
          </p:cNvPr>
          <p:cNvSpPr txBox="1">
            <a:spLocks/>
          </p:cNvSpPr>
          <p:nvPr/>
        </p:nvSpPr>
        <p:spPr>
          <a:xfrm rot="5400000">
            <a:off x="3902237" y="4213240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06278206-49E6-48A7-FA0D-44E9B9964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50978"/>
              </p:ext>
            </p:extLst>
          </p:nvPr>
        </p:nvGraphicFramePr>
        <p:xfrm>
          <a:off x="6134178" y="3311289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35E625CD-CE46-9F5E-88B5-7A2D49CB7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37953"/>
              </p:ext>
            </p:extLst>
          </p:nvPr>
        </p:nvGraphicFramePr>
        <p:xfrm>
          <a:off x="6235533" y="3420063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37" name="Table 3">
            <a:extLst>
              <a:ext uri="{FF2B5EF4-FFF2-40B4-BE49-F238E27FC236}">
                <a16:creationId xmlns:a16="http://schemas.microsoft.com/office/drawing/2014/main" id="{A3CF2252-AFDD-E8B0-4241-A923D9A00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220075"/>
              </p:ext>
            </p:extLst>
          </p:nvPr>
        </p:nvGraphicFramePr>
        <p:xfrm>
          <a:off x="6336888" y="3527793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D020A874-E687-B56D-0EE6-86798DBEB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5719" y="299743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D020A874-E687-B56D-0EE6-86798DBE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19" y="2997439"/>
                <a:ext cx="329246" cy="304801"/>
              </a:xfrm>
              <a:prstGeom prst="rect">
                <a:avLst/>
              </a:prstGeom>
              <a:blipFill>
                <a:blip r:embed="rId16"/>
                <a:stretch>
                  <a:fillRect l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מציין מיקום תוכן 2">
                <a:extLst>
                  <a:ext uri="{FF2B5EF4-FFF2-40B4-BE49-F238E27FC236}">
                    <a16:creationId xmlns:a16="http://schemas.microsoft.com/office/drawing/2014/main" id="{C5076967-70B6-09B5-8A15-C9464A60E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3610" y="31803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מציין מיקום תוכן 2">
                <a:extLst>
                  <a:ext uri="{FF2B5EF4-FFF2-40B4-BE49-F238E27FC236}">
                    <a16:creationId xmlns:a16="http://schemas.microsoft.com/office/drawing/2014/main" id="{C5076967-70B6-09B5-8A15-C9464A60E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610" y="3180318"/>
                <a:ext cx="329246" cy="304801"/>
              </a:xfrm>
              <a:prstGeom prst="rect">
                <a:avLst/>
              </a:prstGeom>
              <a:blipFill>
                <a:blip r:embed="rId1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5A4E0D5F-7BCE-5316-2E73-05E94466F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92" y="345373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5A4E0D5F-7BCE-5316-2E73-05E94466F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892" y="3453734"/>
                <a:ext cx="329246" cy="304801"/>
              </a:xfrm>
              <a:prstGeom prst="rect">
                <a:avLst/>
              </a:prstGeom>
              <a:blipFill>
                <a:blip r:embed="rId18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3">
            <a:extLst>
              <a:ext uri="{FF2B5EF4-FFF2-40B4-BE49-F238E27FC236}">
                <a16:creationId xmlns:a16="http://schemas.microsoft.com/office/drawing/2014/main" id="{917D21BC-0E35-6114-763F-5B4D8AEE1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764914"/>
              </p:ext>
            </p:extLst>
          </p:nvPr>
        </p:nvGraphicFramePr>
        <p:xfrm>
          <a:off x="6114190" y="5349456"/>
          <a:ext cx="688077" cy="64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83683942"/>
                  </a:ext>
                </a:extLst>
              </a:tr>
              <a:tr h="20351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655327"/>
                  </a:ext>
                </a:extLst>
              </a:tr>
            </a:tbl>
          </a:graphicData>
        </a:graphic>
      </p:graphicFrame>
      <p:graphicFrame>
        <p:nvGraphicFramePr>
          <p:cNvPr id="42" name="Table 3">
            <a:extLst>
              <a:ext uri="{FF2B5EF4-FFF2-40B4-BE49-F238E27FC236}">
                <a16:creationId xmlns:a16="http://schemas.microsoft.com/office/drawing/2014/main" id="{4A6D8038-C27C-9676-B944-2D4A24C8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05771"/>
              </p:ext>
            </p:extLst>
          </p:nvPr>
        </p:nvGraphicFramePr>
        <p:xfrm>
          <a:off x="6215545" y="5458230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43" name="Table 3">
            <a:extLst>
              <a:ext uri="{FF2B5EF4-FFF2-40B4-BE49-F238E27FC236}">
                <a16:creationId xmlns:a16="http://schemas.microsoft.com/office/drawing/2014/main" id="{CF862E0E-607D-B4D1-ABE1-695113982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257962"/>
              </p:ext>
            </p:extLst>
          </p:nvPr>
        </p:nvGraphicFramePr>
        <p:xfrm>
          <a:off x="6316900" y="5565960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34CB1F2E-26E3-0B06-1684-65C86CD0F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5731" y="503560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34CB1F2E-26E3-0B06-1684-65C86CD0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731" y="5035606"/>
                <a:ext cx="329246" cy="304801"/>
              </a:xfrm>
              <a:prstGeom prst="rect">
                <a:avLst/>
              </a:prstGeom>
              <a:blipFill>
                <a:blip r:embed="rId19"/>
                <a:stretch>
                  <a:fillRect l="-1851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מציין מיקום תוכן 2">
                <a:extLst>
                  <a:ext uri="{FF2B5EF4-FFF2-40B4-BE49-F238E27FC236}">
                    <a16:creationId xmlns:a16="http://schemas.microsoft.com/office/drawing/2014/main" id="{2D24E9BE-9E41-AEC1-FF1B-BFB4C417F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3622" y="521848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מציין מיקום תוכן 2">
                <a:extLst>
                  <a:ext uri="{FF2B5EF4-FFF2-40B4-BE49-F238E27FC236}">
                    <a16:creationId xmlns:a16="http://schemas.microsoft.com/office/drawing/2014/main" id="{2D24E9BE-9E41-AEC1-FF1B-BFB4C417F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22" y="5218485"/>
                <a:ext cx="329246" cy="304801"/>
              </a:xfrm>
              <a:prstGeom prst="rect">
                <a:avLst/>
              </a:prstGeom>
              <a:blipFill>
                <a:blip r:embed="rId2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FBA8081D-88A4-966B-94EF-001EA66E50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9904" y="549190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FBA8081D-88A4-966B-94EF-001EA66E5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904" y="5491901"/>
                <a:ext cx="329246" cy="304801"/>
              </a:xfrm>
              <a:prstGeom prst="rect">
                <a:avLst/>
              </a:prstGeom>
              <a:blipFill>
                <a:blip r:embed="rId21"/>
                <a:stretch>
                  <a:fillRect l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E29B2303-37EE-35B6-C975-A8D7098B3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267" y="189079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E29B2303-37EE-35B6-C975-A8D7098B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67" y="1890797"/>
                <a:ext cx="329246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A142E257-ACCC-8FB0-8841-272C5513B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2177" y="354303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A142E257-ACCC-8FB0-8841-272C5513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77" y="3543032"/>
                <a:ext cx="329246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5F64D191-A715-2FF6-E0FC-485078568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7920" y="560058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5F64D191-A715-2FF6-E0FC-48507856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920" y="5600584"/>
                <a:ext cx="329246" cy="3048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2CD7A6E6-29AB-59D2-015F-34CFF1426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27648"/>
              </p:ext>
            </p:extLst>
          </p:nvPr>
        </p:nvGraphicFramePr>
        <p:xfrm>
          <a:off x="8342805" y="2132453"/>
          <a:ext cx="485907" cy="75909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196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BBD91024-B18D-4330-0898-E201B785E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1573" y="185409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BBD91024-B18D-4330-0898-E201B785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73" y="1854096"/>
                <a:ext cx="329246" cy="304801"/>
              </a:xfrm>
              <a:prstGeom prst="rect">
                <a:avLst/>
              </a:prstGeom>
              <a:blipFill>
                <a:blip r:embed="rId24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84FC4BAD-C61D-733C-3E7D-C70F0C719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1948" y="266472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84FC4BAD-C61D-733C-3E7D-C70F0C719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8" y="2664729"/>
                <a:ext cx="329246" cy="304801"/>
              </a:xfrm>
              <a:prstGeom prst="rect">
                <a:avLst/>
              </a:prstGeom>
              <a:blipFill>
                <a:blip r:embed="rId25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le 3">
            <a:extLst>
              <a:ext uri="{FF2B5EF4-FFF2-40B4-BE49-F238E27FC236}">
                <a16:creationId xmlns:a16="http://schemas.microsoft.com/office/drawing/2014/main" id="{6250313F-20AF-BE1B-F3A5-CA4F22150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92178"/>
              </p:ext>
            </p:extLst>
          </p:nvPr>
        </p:nvGraphicFramePr>
        <p:xfrm>
          <a:off x="8342805" y="2906882"/>
          <a:ext cx="485907" cy="75909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196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p:graphicFrame>
        <p:nvGraphicFramePr>
          <p:cNvPr id="67" name="Table 3">
            <a:extLst>
              <a:ext uri="{FF2B5EF4-FFF2-40B4-BE49-F238E27FC236}">
                <a16:creationId xmlns:a16="http://schemas.microsoft.com/office/drawing/2014/main" id="{3E73BA86-51C2-5C49-3F74-A64324927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22707"/>
              </p:ext>
            </p:extLst>
          </p:nvPr>
        </p:nvGraphicFramePr>
        <p:xfrm>
          <a:off x="8342804" y="4857141"/>
          <a:ext cx="485907" cy="75909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196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6196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253030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מציין מיקום תוכן 2">
                <a:extLst>
                  <a:ext uri="{FF2B5EF4-FFF2-40B4-BE49-F238E27FC236}">
                    <a16:creationId xmlns:a16="http://schemas.microsoft.com/office/drawing/2014/main" id="{B0EB351A-5904-1CB1-592C-6B31300F09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1067" y="46017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8" name="מציין מיקום תוכן 2">
                <a:extLst>
                  <a:ext uri="{FF2B5EF4-FFF2-40B4-BE49-F238E27FC236}">
                    <a16:creationId xmlns:a16="http://schemas.microsoft.com/office/drawing/2014/main" id="{B0EB351A-5904-1CB1-592C-6B31300F0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067" y="4601735"/>
                <a:ext cx="329246" cy="304801"/>
              </a:xfrm>
              <a:prstGeom prst="rect">
                <a:avLst/>
              </a:prstGeom>
              <a:blipFill>
                <a:blip r:embed="rId26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מציין מיקום תוכן 2">
            <a:extLst>
              <a:ext uri="{FF2B5EF4-FFF2-40B4-BE49-F238E27FC236}">
                <a16:creationId xmlns:a16="http://schemas.microsoft.com/office/drawing/2014/main" id="{01DB4814-0042-5948-BF4C-961720C11920}"/>
              </a:ext>
            </a:extLst>
          </p:cNvPr>
          <p:cNvSpPr txBox="1">
            <a:spLocks/>
          </p:cNvSpPr>
          <p:nvPr/>
        </p:nvSpPr>
        <p:spPr>
          <a:xfrm rot="5400000">
            <a:off x="5826163" y="4391804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sp>
        <p:nvSpPr>
          <p:cNvPr id="70" name="מציין מיקום תוכן 2">
            <a:extLst>
              <a:ext uri="{FF2B5EF4-FFF2-40B4-BE49-F238E27FC236}">
                <a16:creationId xmlns:a16="http://schemas.microsoft.com/office/drawing/2014/main" id="{733B45CF-37F9-463E-42BA-708FE80C42F5}"/>
              </a:ext>
            </a:extLst>
          </p:cNvPr>
          <p:cNvSpPr txBox="1">
            <a:spLocks/>
          </p:cNvSpPr>
          <p:nvPr/>
        </p:nvSpPr>
        <p:spPr>
          <a:xfrm rot="5400000">
            <a:off x="7799972" y="3910155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4FBDDA5-619E-4E3E-FA1B-F67ABA8FE4C4}"/>
              </a:ext>
            </a:extLst>
          </p:cNvPr>
          <p:cNvCxnSpPr>
            <a:cxnSpLocks/>
          </p:cNvCxnSpPr>
          <p:nvPr/>
        </p:nvCxnSpPr>
        <p:spPr>
          <a:xfrm>
            <a:off x="7252856" y="2245970"/>
            <a:ext cx="756082" cy="26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C844D0-0A9C-B50D-4841-6088721338EB}"/>
              </a:ext>
            </a:extLst>
          </p:cNvPr>
          <p:cNvCxnSpPr>
            <a:cxnSpLocks/>
          </p:cNvCxnSpPr>
          <p:nvPr/>
        </p:nvCxnSpPr>
        <p:spPr>
          <a:xfrm flipV="1">
            <a:off x="7389150" y="3404266"/>
            <a:ext cx="619788" cy="35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3B375A-F89B-36AD-1AD1-20390B199C90}"/>
              </a:ext>
            </a:extLst>
          </p:cNvPr>
          <p:cNvCxnSpPr>
            <a:cxnSpLocks/>
          </p:cNvCxnSpPr>
          <p:nvPr/>
        </p:nvCxnSpPr>
        <p:spPr>
          <a:xfrm flipV="1">
            <a:off x="7314374" y="5340407"/>
            <a:ext cx="736594" cy="54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מציין מיקום תוכן 2">
                <a:extLst>
                  <a:ext uri="{FF2B5EF4-FFF2-40B4-BE49-F238E27FC236}">
                    <a16:creationId xmlns:a16="http://schemas.microsoft.com/office/drawing/2014/main" id="{968C4B38-2C8E-EE99-5324-CB0B675DE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1508" y="369543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0" name="מציין מיקום תוכן 2">
                <a:extLst>
                  <a:ext uri="{FF2B5EF4-FFF2-40B4-BE49-F238E27FC236}">
                    <a16:creationId xmlns:a16="http://schemas.microsoft.com/office/drawing/2014/main" id="{968C4B38-2C8E-EE99-5324-CB0B675D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508" y="3695432"/>
                <a:ext cx="329246" cy="304801"/>
              </a:xfrm>
              <a:prstGeom prst="rect">
                <a:avLst/>
              </a:prstGeom>
              <a:blipFill>
                <a:blip r:embed="rId27"/>
                <a:stretch>
                  <a:fillRect l="-27778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מציין מיקום תוכן 2">
                <a:extLst>
                  <a:ext uri="{FF2B5EF4-FFF2-40B4-BE49-F238E27FC236}">
                    <a16:creationId xmlns:a16="http://schemas.microsoft.com/office/drawing/2014/main" id="{1A042CAA-00ED-8049-C7DD-97BA1A932B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0544" y="368285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1" name="מציין מיקום תוכן 2">
                <a:extLst>
                  <a:ext uri="{FF2B5EF4-FFF2-40B4-BE49-F238E27FC236}">
                    <a16:creationId xmlns:a16="http://schemas.microsoft.com/office/drawing/2014/main" id="{1A042CAA-00ED-8049-C7DD-97BA1A932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544" y="3682853"/>
                <a:ext cx="329246" cy="3048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מציין מיקום תוכן 2">
                <a:extLst>
                  <a:ext uri="{FF2B5EF4-FFF2-40B4-BE49-F238E27FC236}">
                    <a16:creationId xmlns:a16="http://schemas.microsoft.com/office/drawing/2014/main" id="{7A888E0C-F1BB-B8F5-1819-EF4F83C17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594" y="371233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2" name="מציין מיקום תוכן 2">
                <a:extLst>
                  <a:ext uri="{FF2B5EF4-FFF2-40B4-BE49-F238E27FC236}">
                    <a16:creationId xmlns:a16="http://schemas.microsoft.com/office/drawing/2014/main" id="{7A888E0C-F1BB-B8F5-1819-EF4F83C17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594" y="3712334"/>
                <a:ext cx="329246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Table 3">
            <a:extLst>
              <a:ext uri="{FF2B5EF4-FFF2-40B4-BE49-F238E27FC236}">
                <a16:creationId xmlns:a16="http://schemas.microsoft.com/office/drawing/2014/main" id="{9D72CF94-1870-886E-DFE1-119F1CA9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601786"/>
              </p:ext>
            </p:extLst>
          </p:nvPr>
        </p:nvGraphicFramePr>
        <p:xfrm>
          <a:off x="11061686" y="3559110"/>
          <a:ext cx="948524" cy="6400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7131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37131">
                  <a:extLst>
                    <a:ext uri="{9D8B030D-6E8A-4147-A177-3AD203B41FA5}">
                      <a16:colId xmlns:a16="http://schemas.microsoft.com/office/drawing/2014/main" val="2770937450"/>
                    </a:ext>
                  </a:extLst>
                </a:gridCol>
              </a:tblGrid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46273"/>
                  </a:ext>
                </a:extLst>
              </a:tr>
              <a:tr h="180408"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22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מציין מיקום תוכן 2">
                <a:extLst>
                  <a:ext uri="{FF2B5EF4-FFF2-40B4-BE49-F238E27FC236}">
                    <a16:creationId xmlns:a16="http://schemas.microsoft.com/office/drawing/2014/main" id="{BA607581-2109-8936-16BA-DDCF4F8121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52376" y="327659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4" name="מציין מיקום תוכן 2">
                <a:extLst>
                  <a:ext uri="{FF2B5EF4-FFF2-40B4-BE49-F238E27FC236}">
                    <a16:creationId xmlns:a16="http://schemas.microsoft.com/office/drawing/2014/main" id="{BA607581-2109-8936-16BA-DDCF4F81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376" y="3276599"/>
                <a:ext cx="329246" cy="3048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E0A58C6-9A7B-7466-C633-81DCD09EC9E4}"/>
              </a:ext>
            </a:extLst>
          </p:cNvPr>
          <p:cNvSpPr txBox="1">
            <a:spLocks/>
          </p:cNvSpPr>
          <p:nvPr/>
        </p:nvSpPr>
        <p:spPr>
          <a:xfrm>
            <a:off x="10658711" y="3525863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id="{DF5AA86C-491B-977D-8420-54E5BAC1329C}"/>
              </a:ext>
            </a:extLst>
          </p:cNvPr>
          <p:cNvSpPr txBox="1">
            <a:spLocks/>
          </p:cNvSpPr>
          <p:nvPr/>
        </p:nvSpPr>
        <p:spPr>
          <a:xfrm>
            <a:off x="10517585" y="3747635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54" name="מציין מיקום תוכן 2">
            <a:extLst>
              <a:ext uri="{FF2B5EF4-FFF2-40B4-BE49-F238E27FC236}">
                <a16:creationId xmlns:a16="http://schemas.microsoft.com/office/drawing/2014/main" id="{AF79D1E8-AECC-0F9C-F041-ABB96665A67A}"/>
              </a:ext>
            </a:extLst>
          </p:cNvPr>
          <p:cNvSpPr txBox="1">
            <a:spLocks/>
          </p:cNvSpPr>
          <p:nvPr/>
        </p:nvSpPr>
        <p:spPr>
          <a:xfrm>
            <a:off x="10157437" y="3979237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55" name="מציין מיקום תוכן 2">
            <a:extLst>
              <a:ext uri="{FF2B5EF4-FFF2-40B4-BE49-F238E27FC236}">
                <a16:creationId xmlns:a16="http://schemas.microsoft.com/office/drawing/2014/main" id="{AAFFADD1-1E8B-EBCD-B02C-96F5553DDF7E}"/>
              </a:ext>
            </a:extLst>
          </p:cNvPr>
          <p:cNvSpPr txBox="1">
            <a:spLocks/>
          </p:cNvSpPr>
          <p:nvPr/>
        </p:nvSpPr>
        <p:spPr>
          <a:xfrm>
            <a:off x="2038324" y="3360993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56" name="מציין מיקום תוכן 2">
            <a:extLst>
              <a:ext uri="{FF2B5EF4-FFF2-40B4-BE49-F238E27FC236}">
                <a16:creationId xmlns:a16="http://schemas.microsoft.com/office/drawing/2014/main" id="{1A34D544-2910-4543-13CC-C3AB28E65E5D}"/>
              </a:ext>
            </a:extLst>
          </p:cNvPr>
          <p:cNvSpPr txBox="1">
            <a:spLocks/>
          </p:cNvSpPr>
          <p:nvPr/>
        </p:nvSpPr>
        <p:spPr>
          <a:xfrm>
            <a:off x="1897198" y="3582765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57" name="מציין מיקום תוכן 2">
            <a:extLst>
              <a:ext uri="{FF2B5EF4-FFF2-40B4-BE49-F238E27FC236}">
                <a16:creationId xmlns:a16="http://schemas.microsoft.com/office/drawing/2014/main" id="{6C175B3B-5026-EA13-89CA-8BC2FAD72D62}"/>
              </a:ext>
            </a:extLst>
          </p:cNvPr>
          <p:cNvSpPr txBox="1">
            <a:spLocks/>
          </p:cNvSpPr>
          <p:nvPr/>
        </p:nvSpPr>
        <p:spPr>
          <a:xfrm>
            <a:off x="1537050" y="3814367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3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3" grpId="0"/>
      <p:bldP spid="34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3" grpId="0"/>
      <p:bldP spid="68" grpId="0"/>
      <p:bldP spid="69" grpId="0"/>
      <p:bldP spid="70" grpId="0"/>
      <p:bldP spid="80" grpId="0"/>
      <p:bldP spid="81" grpId="0"/>
      <p:bldP spid="82" grpId="0"/>
      <p:bldP spid="84" grpId="0"/>
      <p:bldP spid="6" grpId="0"/>
      <p:bldP spid="52" grpId="0"/>
      <p:bldP spid="54" grpId="0"/>
      <p:bldP spid="55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222885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Positional encoding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17</a:t>
            </a:fld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09B37C-7B3F-21F2-F2A2-55F9A3ED83DB}"/>
              </a:ext>
            </a:extLst>
          </p:cNvPr>
          <p:cNvSpPr txBox="1">
            <a:spLocks/>
          </p:cNvSpPr>
          <p:nvPr/>
        </p:nvSpPr>
        <p:spPr>
          <a:xfrm>
            <a:off x="430304" y="1006625"/>
            <a:ext cx="11274014" cy="86027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Notice that until now, our model was looking at a sentence as a bag of words</a:t>
            </a:r>
          </a:p>
          <a:p>
            <a:pPr algn="l" rtl="0"/>
            <a:r>
              <a:rPr lang="en-US" sz="1800"/>
              <a:t>How do we consider the order of the words in a sentence?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D68161-3397-6855-4C2F-CBEC5052DC7E}"/>
              </a:ext>
            </a:extLst>
          </p:cNvPr>
          <p:cNvSpPr/>
          <p:nvPr/>
        </p:nvSpPr>
        <p:spPr>
          <a:xfrm>
            <a:off x="784725" y="2219279"/>
            <a:ext cx="8133688" cy="111620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F459A753-DDCF-873F-6A23-6907E958AC0C}"/>
              </a:ext>
            </a:extLst>
          </p:cNvPr>
          <p:cNvSpPr txBox="1">
            <a:spLocks/>
          </p:cNvSpPr>
          <p:nvPr/>
        </p:nvSpPr>
        <p:spPr>
          <a:xfrm>
            <a:off x="735911" y="1913396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B01A7A-8683-B5C5-0FBC-EEBC6FF642A4}"/>
              </a:ext>
            </a:extLst>
          </p:cNvPr>
          <p:cNvSpPr/>
          <p:nvPr/>
        </p:nvSpPr>
        <p:spPr>
          <a:xfrm>
            <a:off x="9447668" y="2194233"/>
            <a:ext cx="1959606" cy="1141246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2327694-2511-FCA8-9A48-BCDCDE778755}"/>
              </a:ext>
            </a:extLst>
          </p:cNvPr>
          <p:cNvSpPr txBox="1">
            <a:spLocks/>
          </p:cNvSpPr>
          <p:nvPr/>
        </p:nvSpPr>
        <p:spPr>
          <a:xfrm>
            <a:off x="9387357" y="1913094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>
                <a:solidFill>
                  <a:srgbClr val="C00000"/>
                </a:solidFill>
              </a:rPr>
              <a:t>The decoder stack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E08F23-B2A1-07F4-7046-B0BF8E59DF1F}"/>
              </a:ext>
            </a:extLst>
          </p:cNvPr>
          <p:cNvSpPr/>
          <p:nvPr/>
        </p:nvSpPr>
        <p:spPr>
          <a:xfrm>
            <a:off x="975230" y="3039593"/>
            <a:ext cx="77401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latin typeface="IntelOne Display Light" panose="020B0403020203020204" pitchFamily="34" charset="0"/>
              </a:rPr>
              <a:t>Encoder #1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64922-2BAF-FDD9-C9B3-B56DEAE6CE99}"/>
              </a:ext>
            </a:extLst>
          </p:cNvPr>
          <p:cNvCxnSpPr>
            <a:cxnSpLocks/>
          </p:cNvCxnSpPr>
          <p:nvPr/>
        </p:nvCxnSpPr>
        <p:spPr>
          <a:xfrm flipV="1">
            <a:off x="4845298" y="2876793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1BB649-7519-2595-EB7D-860EF05A0521}"/>
              </a:ext>
            </a:extLst>
          </p:cNvPr>
          <p:cNvSpPr/>
          <p:nvPr/>
        </p:nvSpPr>
        <p:spPr>
          <a:xfrm>
            <a:off x="9566784" y="2984233"/>
            <a:ext cx="1688089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 #1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1C7B2442-EBB2-7678-5A18-D5F41F256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26182"/>
              </p:ext>
            </p:extLst>
          </p:nvPr>
        </p:nvGraphicFramePr>
        <p:xfrm>
          <a:off x="1948268" y="5546575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37" name="Table 3">
            <a:extLst>
              <a:ext uri="{FF2B5EF4-FFF2-40B4-BE49-F238E27FC236}">
                <a16:creationId xmlns:a16="http://schemas.microsoft.com/office/drawing/2014/main" id="{1E33FE03-811A-2974-E241-83B6F930C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209848"/>
              </p:ext>
            </p:extLst>
          </p:nvPr>
        </p:nvGraphicFramePr>
        <p:xfrm>
          <a:off x="4374406" y="5546575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38" name="Table 3">
            <a:extLst>
              <a:ext uri="{FF2B5EF4-FFF2-40B4-BE49-F238E27FC236}">
                <a16:creationId xmlns:a16="http://schemas.microsoft.com/office/drawing/2014/main" id="{FFFF127E-A866-7F4A-C8E1-7AD42B097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78"/>
              </p:ext>
            </p:extLst>
          </p:nvPr>
        </p:nvGraphicFramePr>
        <p:xfrm>
          <a:off x="6965945" y="5546575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40" name="מציין מיקום תוכן 2">
            <a:extLst>
              <a:ext uri="{FF2B5EF4-FFF2-40B4-BE49-F238E27FC236}">
                <a16:creationId xmlns:a16="http://schemas.microsoft.com/office/drawing/2014/main" id="{7ABDD940-D981-FDF6-F7ED-CB471D3AE3A7}"/>
              </a:ext>
            </a:extLst>
          </p:cNvPr>
          <p:cNvSpPr txBox="1">
            <a:spLocks/>
          </p:cNvSpPr>
          <p:nvPr/>
        </p:nvSpPr>
        <p:spPr>
          <a:xfrm>
            <a:off x="4968131" y="5851375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1" name="מציין מיקום תוכן 2">
            <a:extLst>
              <a:ext uri="{FF2B5EF4-FFF2-40B4-BE49-F238E27FC236}">
                <a16:creationId xmlns:a16="http://schemas.microsoft.com/office/drawing/2014/main" id="{12251FDD-3123-AD50-EE15-BD84CF6CD8B7}"/>
              </a:ext>
            </a:extLst>
          </p:cNvPr>
          <p:cNvSpPr txBox="1">
            <a:spLocks/>
          </p:cNvSpPr>
          <p:nvPr/>
        </p:nvSpPr>
        <p:spPr>
          <a:xfrm>
            <a:off x="7351387" y="584343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B117CCD3-0F4D-094D-19DC-F1F25A94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8393" y="552227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B117CCD3-0F4D-094D-19DC-F1F25A949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393" y="5522271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ציין מיקום תוכן 2">
                <a:extLst>
                  <a:ext uri="{FF2B5EF4-FFF2-40B4-BE49-F238E27FC236}">
                    <a16:creationId xmlns:a16="http://schemas.microsoft.com/office/drawing/2014/main" id="{CFEBEC35-0E44-8EDA-EFCB-0DF59A4329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0991" y="551958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מציין מיקום תוכן 2">
                <a:extLst>
                  <a:ext uri="{FF2B5EF4-FFF2-40B4-BE49-F238E27FC236}">
                    <a16:creationId xmlns:a16="http://schemas.microsoft.com/office/drawing/2014/main" id="{CFEBEC35-0E44-8EDA-EFCB-0DF59A43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991" y="5519586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5DB4D2D7-1B9D-3B43-5EFF-8120702F49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7555" y="551727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5DB4D2D7-1B9D-3B43-5EFF-8120702F4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5" y="5517279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75249557-3D35-D130-5CF3-C49CA7EF70A3}"/>
              </a:ext>
            </a:extLst>
          </p:cNvPr>
          <p:cNvSpPr txBox="1">
            <a:spLocks/>
          </p:cNvSpPr>
          <p:nvPr/>
        </p:nvSpPr>
        <p:spPr>
          <a:xfrm>
            <a:off x="2541993" y="5851375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6" name="מציין מיקום תוכן 2">
            <a:extLst>
              <a:ext uri="{FF2B5EF4-FFF2-40B4-BE49-F238E27FC236}">
                <a16:creationId xmlns:a16="http://schemas.microsoft.com/office/drawing/2014/main" id="{356F5BB8-E659-3D75-A4D7-431C3368F871}"/>
              </a:ext>
            </a:extLst>
          </p:cNvPr>
          <p:cNvSpPr txBox="1">
            <a:spLocks/>
          </p:cNvSpPr>
          <p:nvPr/>
        </p:nvSpPr>
        <p:spPr>
          <a:xfrm>
            <a:off x="107588" y="5546575"/>
            <a:ext cx="1392729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Embeddings</a:t>
            </a:r>
          </a:p>
        </p:txBody>
      </p:sp>
      <p:graphicFrame>
        <p:nvGraphicFramePr>
          <p:cNvPr id="47" name="Table 3">
            <a:extLst>
              <a:ext uri="{FF2B5EF4-FFF2-40B4-BE49-F238E27FC236}">
                <a16:creationId xmlns:a16="http://schemas.microsoft.com/office/drawing/2014/main" id="{676461CB-80E5-50DA-BF2B-FC9EE2FD4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1303"/>
              </p:ext>
            </p:extLst>
          </p:nvPr>
        </p:nvGraphicFramePr>
        <p:xfrm>
          <a:off x="1948268" y="4749592"/>
          <a:ext cx="1749424" cy="30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48" name="Table 3">
            <a:extLst>
              <a:ext uri="{FF2B5EF4-FFF2-40B4-BE49-F238E27FC236}">
                <a16:creationId xmlns:a16="http://schemas.microsoft.com/office/drawing/2014/main" id="{952BA8D3-91AF-EA11-58A4-9924B0FA3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12249"/>
              </p:ext>
            </p:extLst>
          </p:nvPr>
        </p:nvGraphicFramePr>
        <p:xfrm>
          <a:off x="4374406" y="4749592"/>
          <a:ext cx="1749424" cy="30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0.8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49" name="Table 3">
            <a:extLst>
              <a:ext uri="{FF2B5EF4-FFF2-40B4-BE49-F238E27FC236}">
                <a16:creationId xmlns:a16="http://schemas.microsoft.com/office/drawing/2014/main" id="{432B1C62-24C8-5649-EE27-999E2A981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1189"/>
              </p:ext>
            </p:extLst>
          </p:nvPr>
        </p:nvGraphicFramePr>
        <p:xfrm>
          <a:off x="6965945" y="4749592"/>
          <a:ext cx="1749424" cy="30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0.9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0.4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ציין מיקום תוכן 2">
                <a:extLst>
                  <a:ext uri="{FF2B5EF4-FFF2-40B4-BE49-F238E27FC236}">
                    <a16:creationId xmlns:a16="http://schemas.microsoft.com/office/drawing/2014/main" id="{18E1C97C-43BA-7802-A162-2906BCEE96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8393" y="472528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מציין מיקום תוכן 2">
                <a:extLst>
                  <a:ext uri="{FF2B5EF4-FFF2-40B4-BE49-F238E27FC236}">
                    <a16:creationId xmlns:a16="http://schemas.microsoft.com/office/drawing/2014/main" id="{18E1C97C-43BA-7802-A162-2906BCEE9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393" y="4725288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740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7BA603F9-1A7D-5507-E61C-E1A1891524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0991" y="472260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7BA603F9-1A7D-5507-E61C-E1A189152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991" y="4722603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9259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מציין מיקום תוכן 2">
                <a:extLst>
                  <a:ext uri="{FF2B5EF4-FFF2-40B4-BE49-F238E27FC236}">
                    <a16:creationId xmlns:a16="http://schemas.microsoft.com/office/drawing/2014/main" id="{AFA599FD-63E2-F4B2-4C76-038F7B97F3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7555" y="472029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מציין מיקום תוכן 2">
                <a:extLst>
                  <a:ext uri="{FF2B5EF4-FFF2-40B4-BE49-F238E27FC236}">
                    <a16:creationId xmlns:a16="http://schemas.microsoft.com/office/drawing/2014/main" id="{AFA599FD-63E2-F4B2-4C76-038F7B97F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5" y="4720296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מציין מיקום תוכן 2">
            <a:extLst>
              <a:ext uri="{FF2B5EF4-FFF2-40B4-BE49-F238E27FC236}">
                <a16:creationId xmlns:a16="http://schemas.microsoft.com/office/drawing/2014/main" id="{23177CE1-1BDD-300C-874A-34B8DCBF6430}"/>
              </a:ext>
            </a:extLst>
          </p:cNvPr>
          <p:cNvSpPr txBox="1">
            <a:spLocks/>
          </p:cNvSpPr>
          <p:nvPr/>
        </p:nvSpPr>
        <p:spPr>
          <a:xfrm>
            <a:off x="103245" y="4609787"/>
            <a:ext cx="1392729" cy="584409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Positional encoding</a:t>
            </a:r>
          </a:p>
        </p:txBody>
      </p:sp>
      <p:graphicFrame>
        <p:nvGraphicFramePr>
          <p:cNvPr id="57" name="Table 3">
            <a:extLst>
              <a:ext uri="{FF2B5EF4-FFF2-40B4-BE49-F238E27FC236}">
                <a16:creationId xmlns:a16="http://schemas.microsoft.com/office/drawing/2014/main" id="{2C3E2A56-110F-4058-A34A-B42E6F0C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64542"/>
              </p:ext>
            </p:extLst>
          </p:nvPr>
        </p:nvGraphicFramePr>
        <p:xfrm>
          <a:off x="1948268" y="396144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8" name="Table 3">
            <a:extLst>
              <a:ext uri="{FF2B5EF4-FFF2-40B4-BE49-F238E27FC236}">
                <a16:creationId xmlns:a16="http://schemas.microsoft.com/office/drawing/2014/main" id="{0807EC16-30C9-9DCF-5089-6E56D9338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21434"/>
              </p:ext>
            </p:extLst>
          </p:nvPr>
        </p:nvGraphicFramePr>
        <p:xfrm>
          <a:off x="4374406" y="396144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2.9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9" name="Table 3">
            <a:extLst>
              <a:ext uri="{FF2B5EF4-FFF2-40B4-BE49-F238E27FC236}">
                <a16:creationId xmlns:a16="http://schemas.microsoft.com/office/drawing/2014/main" id="{A370D791-4B35-49C8-3F0A-D88AC22D5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370273"/>
              </p:ext>
            </p:extLst>
          </p:nvPr>
        </p:nvGraphicFramePr>
        <p:xfrm>
          <a:off x="6965945" y="396144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B5F47D78-05AD-2810-6165-A4B96F420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8393" y="393713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B5F47D78-05AD-2810-6165-A4B96F420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393" y="3937137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מציין מיקום תוכן 2">
                <a:extLst>
                  <a:ext uri="{FF2B5EF4-FFF2-40B4-BE49-F238E27FC236}">
                    <a16:creationId xmlns:a16="http://schemas.microsoft.com/office/drawing/2014/main" id="{7683516F-0FDE-CEB6-1975-E60A933AF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0991" y="393445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מציין מיקום תוכן 2">
                <a:extLst>
                  <a:ext uri="{FF2B5EF4-FFF2-40B4-BE49-F238E27FC236}">
                    <a16:creationId xmlns:a16="http://schemas.microsoft.com/office/drawing/2014/main" id="{7683516F-0FDE-CEB6-1975-E60A933AF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991" y="3934452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AD2E6D51-B942-0557-F1E8-A49347F3D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7555" y="393214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AD2E6D51-B942-0557-F1E8-A49347F3D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55" y="3932145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מציין מיקום תוכן 2">
            <a:extLst>
              <a:ext uri="{FF2B5EF4-FFF2-40B4-BE49-F238E27FC236}">
                <a16:creationId xmlns:a16="http://schemas.microsoft.com/office/drawing/2014/main" id="{4D4E7680-A53A-3E65-BD89-78FEEF4AC815}"/>
              </a:ext>
            </a:extLst>
          </p:cNvPr>
          <p:cNvSpPr txBox="1">
            <a:spLocks/>
          </p:cNvSpPr>
          <p:nvPr/>
        </p:nvSpPr>
        <p:spPr>
          <a:xfrm>
            <a:off x="115195" y="3740300"/>
            <a:ext cx="1392729" cy="688489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Embedding with time signal</a:t>
            </a:r>
          </a:p>
        </p:txBody>
      </p:sp>
      <p:sp>
        <p:nvSpPr>
          <p:cNvPr id="64" name="מציין מיקום תוכן 2">
            <a:extLst>
              <a:ext uri="{FF2B5EF4-FFF2-40B4-BE49-F238E27FC236}">
                <a16:creationId xmlns:a16="http://schemas.microsoft.com/office/drawing/2014/main" id="{386DBC00-DCA2-F8DD-C23F-4E7B3C82EF1D}"/>
              </a:ext>
            </a:extLst>
          </p:cNvPr>
          <p:cNvSpPr txBox="1">
            <a:spLocks/>
          </p:cNvSpPr>
          <p:nvPr/>
        </p:nvSpPr>
        <p:spPr>
          <a:xfrm>
            <a:off x="2541993" y="5148083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+</a:t>
            </a:r>
          </a:p>
        </p:txBody>
      </p:sp>
      <p:sp>
        <p:nvSpPr>
          <p:cNvPr id="65" name="מציין מיקום תוכן 2">
            <a:extLst>
              <a:ext uri="{FF2B5EF4-FFF2-40B4-BE49-F238E27FC236}">
                <a16:creationId xmlns:a16="http://schemas.microsoft.com/office/drawing/2014/main" id="{AF0C5770-EFF9-08D1-F890-0CCE63916F0D}"/>
              </a:ext>
            </a:extLst>
          </p:cNvPr>
          <p:cNvSpPr txBox="1">
            <a:spLocks/>
          </p:cNvSpPr>
          <p:nvPr/>
        </p:nvSpPr>
        <p:spPr>
          <a:xfrm>
            <a:off x="4968131" y="5148083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+</a:t>
            </a:r>
          </a:p>
        </p:txBody>
      </p:sp>
      <p:sp>
        <p:nvSpPr>
          <p:cNvPr id="66" name="מציין מיקום תוכן 2">
            <a:extLst>
              <a:ext uri="{FF2B5EF4-FFF2-40B4-BE49-F238E27FC236}">
                <a16:creationId xmlns:a16="http://schemas.microsoft.com/office/drawing/2014/main" id="{8F28F02F-3156-3C85-D637-E7B55AB7C6EB}"/>
              </a:ext>
            </a:extLst>
          </p:cNvPr>
          <p:cNvSpPr txBox="1">
            <a:spLocks/>
          </p:cNvSpPr>
          <p:nvPr/>
        </p:nvSpPr>
        <p:spPr>
          <a:xfrm>
            <a:off x="7539563" y="515266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+</a:t>
            </a:r>
          </a:p>
        </p:txBody>
      </p:sp>
      <p:sp>
        <p:nvSpPr>
          <p:cNvPr id="67" name="מציין מיקום תוכן 2">
            <a:extLst>
              <a:ext uri="{FF2B5EF4-FFF2-40B4-BE49-F238E27FC236}">
                <a16:creationId xmlns:a16="http://schemas.microsoft.com/office/drawing/2014/main" id="{AAE8BF0F-26CD-25BC-DFF4-40C11216F5EC}"/>
              </a:ext>
            </a:extLst>
          </p:cNvPr>
          <p:cNvSpPr txBox="1">
            <a:spLocks/>
          </p:cNvSpPr>
          <p:nvPr/>
        </p:nvSpPr>
        <p:spPr>
          <a:xfrm>
            <a:off x="4968131" y="4359932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=</a:t>
            </a:r>
          </a:p>
        </p:txBody>
      </p:sp>
      <p:sp>
        <p:nvSpPr>
          <p:cNvPr id="68" name="מציין מיקום תוכן 2">
            <a:extLst>
              <a:ext uri="{FF2B5EF4-FFF2-40B4-BE49-F238E27FC236}">
                <a16:creationId xmlns:a16="http://schemas.microsoft.com/office/drawing/2014/main" id="{BCB81312-0CA7-B3BF-4295-8AF0B63E5F8C}"/>
              </a:ext>
            </a:extLst>
          </p:cNvPr>
          <p:cNvSpPr txBox="1">
            <a:spLocks/>
          </p:cNvSpPr>
          <p:nvPr/>
        </p:nvSpPr>
        <p:spPr>
          <a:xfrm>
            <a:off x="2547598" y="4343364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=</a:t>
            </a:r>
          </a:p>
        </p:txBody>
      </p:sp>
      <p:sp>
        <p:nvSpPr>
          <p:cNvPr id="69" name="מציין מיקום תוכן 2">
            <a:extLst>
              <a:ext uri="{FF2B5EF4-FFF2-40B4-BE49-F238E27FC236}">
                <a16:creationId xmlns:a16="http://schemas.microsoft.com/office/drawing/2014/main" id="{425A5AD7-DF7C-278F-5910-5D2849057730}"/>
              </a:ext>
            </a:extLst>
          </p:cNvPr>
          <p:cNvSpPr txBox="1">
            <a:spLocks/>
          </p:cNvSpPr>
          <p:nvPr/>
        </p:nvSpPr>
        <p:spPr>
          <a:xfrm>
            <a:off x="7533214" y="4351100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=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898B6C9-35ED-0307-60B7-A22767663E47}"/>
              </a:ext>
            </a:extLst>
          </p:cNvPr>
          <p:cNvSpPr/>
          <p:nvPr/>
        </p:nvSpPr>
        <p:spPr>
          <a:xfrm>
            <a:off x="975230" y="2637049"/>
            <a:ext cx="77401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latin typeface="IntelOne Display Light" panose="020B0403020203020204" pitchFamily="34" charset="0"/>
              </a:rPr>
              <a:t>Encoder #2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C361D9-E1D3-0862-BA07-824685B0E9E0}"/>
              </a:ext>
            </a:extLst>
          </p:cNvPr>
          <p:cNvCxnSpPr>
            <a:cxnSpLocks/>
          </p:cNvCxnSpPr>
          <p:nvPr/>
        </p:nvCxnSpPr>
        <p:spPr>
          <a:xfrm flipV="1">
            <a:off x="4842371" y="2477691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מציין מיקום תוכן 2">
            <a:extLst>
              <a:ext uri="{FF2B5EF4-FFF2-40B4-BE49-F238E27FC236}">
                <a16:creationId xmlns:a16="http://schemas.microsoft.com/office/drawing/2014/main" id="{D70D8FD8-27D5-5ED8-1C89-866C0AAC6491}"/>
              </a:ext>
            </a:extLst>
          </p:cNvPr>
          <p:cNvSpPr txBox="1">
            <a:spLocks/>
          </p:cNvSpPr>
          <p:nvPr/>
        </p:nvSpPr>
        <p:spPr>
          <a:xfrm>
            <a:off x="3955735" y="1913094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35FCC65-B1A3-F57F-4734-B18E3F377110}"/>
              </a:ext>
            </a:extLst>
          </p:cNvPr>
          <p:cNvCxnSpPr>
            <a:cxnSpLocks/>
          </p:cNvCxnSpPr>
          <p:nvPr/>
        </p:nvCxnSpPr>
        <p:spPr>
          <a:xfrm flipV="1">
            <a:off x="2822980" y="3473391"/>
            <a:ext cx="0" cy="32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42092A-9E53-3361-EB68-60BDCB23468C}"/>
              </a:ext>
            </a:extLst>
          </p:cNvPr>
          <p:cNvCxnSpPr>
            <a:cxnSpLocks/>
          </p:cNvCxnSpPr>
          <p:nvPr/>
        </p:nvCxnSpPr>
        <p:spPr>
          <a:xfrm flipV="1">
            <a:off x="5271748" y="3473391"/>
            <a:ext cx="0" cy="32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58C1B8-D78E-F558-E6A4-F998937864C1}"/>
              </a:ext>
            </a:extLst>
          </p:cNvPr>
          <p:cNvCxnSpPr>
            <a:cxnSpLocks/>
          </p:cNvCxnSpPr>
          <p:nvPr/>
        </p:nvCxnSpPr>
        <p:spPr>
          <a:xfrm flipV="1">
            <a:off x="7840657" y="3473391"/>
            <a:ext cx="0" cy="32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2AD6DDD-9C7A-80C8-2BE9-D24C5F41BD88}"/>
              </a:ext>
            </a:extLst>
          </p:cNvPr>
          <p:cNvSpPr/>
          <p:nvPr/>
        </p:nvSpPr>
        <p:spPr>
          <a:xfrm>
            <a:off x="9566783" y="2616623"/>
            <a:ext cx="1688089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 #2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F81669-319F-9D0D-0378-1ACEFDA51637}"/>
              </a:ext>
            </a:extLst>
          </p:cNvPr>
          <p:cNvCxnSpPr>
            <a:cxnSpLocks/>
            <a:stCxn id="24" idx="0"/>
            <a:endCxn id="81" idx="2"/>
          </p:cNvCxnSpPr>
          <p:nvPr/>
        </p:nvCxnSpPr>
        <p:spPr>
          <a:xfrm flipH="1" flipV="1">
            <a:off x="10410828" y="2851177"/>
            <a:ext cx="1" cy="133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C70438-6E63-C514-CF64-1B8C9C4A80E5}"/>
              </a:ext>
            </a:extLst>
          </p:cNvPr>
          <p:cNvCxnSpPr>
            <a:cxnSpLocks/>
          </p:cNvCxnSpPr>
          <p:nvPr/>
        </p:nvCxnSpPr>
        <p:spPr>
          <a:xfrm flipH="1" flipV="1">
            <a:off x="10410828" y="2489227"/>
            <a:ext cx="1" cy="133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מציין מיקום תוכן 2">
            <a:extLst>
              <a:ext uri="{FF2B5EF4-FFF2-40B4-BE49-F238E27FC236}">
                <a16:creationId xmlns:a16="http://schemas.microsoft.com/office/drawing/2014/main" id="{2DCC5466-ACA0-98CC-EC2D-9C033B9F2EFF}"/>
              </a:ext>
            </a:extLst>
          </p:cNvPr>
          <p:cNvSpPr txBox="1">
            <a:spLocks/>
          </p:cNvSpPr>
          <p:nvPr/>
        </p:nvSpPr>
        <p:spPr>
          <a:xfrm>
            <a:off x="9508689" y="1894109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>
                <a:solidFill>
                  <a:srgbClr val="C00000"/>
                </a:solidFill>
              </a:rPr>
              <a:t>…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293122-A138-D791-4CAC-4991F56D3489}"/>
              </a:ext>
            </a:extLst>
          </p:cNvPr>
          <p:cNvCxnSpPr>
            <a:cxnSpLocks/>
          </p:cNvCxnSpPr>
          <p:nvPr/>
        </p:nvCxnSpPr>
        <p:spPr>
          <a:xfrm>
            <a:off x="8918413" y="2409825"/>
            <a:ext cx="657896" cy="33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C081DA-1FC3-337D-A6AD-720BD2E0CC0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918413" y="2409825"/>
            <a:ext cx="648371" cy="69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" grpId="0" animBg="1"/>
      <p:bldP spid="9" grpId="0"/>
      <p:bldP spid="17" grpId="0" animBg="1"/>
      <p:bldP spid="24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52" grpId="0"/>
      <p:bldP spid="53" grpId="0"/>
      <p:bldP spid="54" grpId="0"/>
      <p:bldP spid="56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1" grpId="0" animBg="1"/>
      <p:bldP spid="73" grpId="0"/>
      <p:bldP spid="81" grpId="0" animBg="1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222885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Positional encoding (2)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18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D5D00-CADC-A220-98D8-49D9296D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265" y="1497534"/>
            <a:ext cx="7281469" cy="43583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228361-529D-785C-6567-C37B79C604EE}"/>
              </a:ext>
            </a:extLst>
          </p:cNvPr>
          <p:cNvSpPr/>
          <p:nvPr/>
        </p:nvSpPr>
        <p:spPr>
          <a:xfrm>
            <a:off x="2838451" y="1660888"/>
            <a:ext cx="384174" cy="36021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3650E23D-7A99-DA07-BF83-06669AA50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6594" y="135608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3650E23D-7A99-DA07-BF83-06669AA5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94" y="1356087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740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851D4956-D8F0-F060-20ED-A4F4B29CBA7A}"/>
              </a:ext>
            </a:extLst>
          </p:cNvPr>
          <p:cNvSpPr txBox="1">
            <a:spLocks/>
          </p:cNvSpPr>
          <p:nvPr/>
        </p:nvSpPr>
        <p:spPr>
          <a:xfrm>
            <a:off x="430304" y="1006625"/>
            <a:ext cx="11274014" cy="49090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Each token gets a unique pattern added to its embedding, depending on its position.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53EC1F-04C8-09A9-83A3-387D1DEEC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976902"/>
              </p:ext>
            </p:extLst>
          </p:nvPr>
        </p:nvGraphicFramePr>
        <p:xfrm>
          <a:off x="879959" y="1694596"/>
          <a:ext cx="1749424" cy="30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Residuals + Layer Normalization (1)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19</a:t>
            </a:fld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1F407F-FF3F-BBF5-6FAD-D77875759EE5}"/>
              </a:ext>
            </a:extLst>
          </p:cNvPr>
          <p:cNvSpPr/>
          <p:nvPr/>
        </p:nvSpPr>
        <p:spPr>
          <a:xfrm>
            <a:off x="2029155" y="1215214"/>
            <a:ext cx="873120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DAB8818-56ED-1D8F-5DE3-C1506D6D231F}"/>
              </a:ext>
            </a:extLst>
          </p:cNvPr>
          <p:cNvSpPr txBox="1">
            <a:spLocks/>
          </p:cNvSpPr>
          <p:nvPr/>
        </p:nvSpPr>
        <p:spPr>
          <a:xfrm>
            <a:off x="2055990" y="916337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05E399-C5B9-B403-B61C-ACA412F1532B}"/>
              </a:ext>
            </a:extLst>
          </p:cNvPr>
          <p:cNvSpPr/>
          <p:nvPr/>
        </p:nvSpPr>
        <p:spPr>
          <a:xfrm>
            <a:off x="2219661" y="2117888"/>
            <a:ext cx="8272848" cy="2865287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4B8883-5177-DEA9-8DC7-A059F0AF6582}"/>
              </a:ext>
            </a:extLst>
          </p:cNvPr>
          <p:cNvCxnSpPr>
            <a:cxnSpLocks/>
          </p:cNvCxnSpPr>
          <p:nvPr/>
        </p:nvCxnSpPr>
        <p:spPr>
          <a:xfrm flipV="1">
            <a:off x="6474442" y="1874826"/>
            <a:ext cx="0" cy="24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5D763B44-2279-B718-3A07-2F7E0FE5A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47972"/>
              </p:ext>
            </p:extLst>
          </p:nvPr>
        </p:nvGraphicFramePr>
        <p:xfrm>
          <a:off x="3201933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1BBD1D19-1B03-2453-EECE-3F2F602DA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89280"/>
              </p:ext>
            </p:extLst>
          </p:nvPr>
        </p:nvGraphicFramePr>
        <p:xfrm>
          <a:off x="5628071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2.9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A64D986C-A115-C9B2-6704-4FC7B5C0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90172"/>
              </p:ext>
            </p:extLst>
          </p:nvPr>
        </p:nvGraphicFramePr>
        <p:xfrm>
          <a:off x="8219610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FB7C450C-22BF-C136-9F86-9D4FBC7DEC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2058" y="567589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FB7C450C-22BF-C136-9F86-9D4FBC7D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58" y="5675897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607103FA-BD64-6DE5-AD18-1F36477C1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656" y="567321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607103FA-BD64-6DE5-AD18-1F36477C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56" y="5673212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96462AB4-0080-6704-5169-49579F148E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1220" y="567090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96462AB4-0080-6704-5169-49579F1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20" y="5670905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799DDACA-01D5-040E-19FB-A02B8BF39722}"/>
              </a:ext>
            </a:extLst>
          </p:cNvPr>
          <p:cNvSpPr txBox="1">
            <a:spLocks/>
          </p:cNvSpPr>
          <p:nvPr/>
        </p:nvSpPr>
        <p:spPr>
          <a:xfrm>
            <a:off x="1368860" y="5479060"/>
            <a:ext cx="1392729" cy="688489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Embedding with time signal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27B816E-8054-45C8-AEFD-64EC322E5E15}"/>
              </a:ext>
            </a:extLst>
          </p:cNvPr>
          <p:cNvSpPr/>
          <p:nvPr/>
        </p:nvSpPr>
        <p:spPr>
          <a:xfrm>
            <a:off x="2219661" y="1640272"/>
            <a:ext cx="827284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latin typeface="IntelOne Display Light" panose="020B0403020203020204" pitchFamily="34" charset="0"/>
              </a:rPr>
              <a:t>Encoder #2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B947C2-8B9D-CA80-65CA-38DC6242E959}"/>
              </a:ext>
            </a:extLst>
          </p:cNvPr>
          <p:cNvCxnSpPr>
            <a:cxnSpLocks/>
          </p:cNvCxnSpPr>
          <p:nvPr/>
        </p:nvCxnSpPr>
        <p:spPr>
          <a:xfrm flipV="1">
            <a:off x="6481925" y="1498978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C0803F06-65AB-586B-0B0C-AA36D3D4B553}"/>
              </a:ext>
            </a:extLst>
          </p:cNvPr>
          <p:cNvSpPr txBox="1">
            <a:spLocks/>
          </p:cNvSpPr>
          <p:nvPr/>
        </p:nvSpPr>
        <p:spPr>
          <a:xfrm>
            <a:off x="5595289" y="934381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7CC75D-C728-F466-238D-3B9058312263}"/>
              </a:ext>
            </a:extLst>
          </p:cNvPr>
          <p:cNvCxnSpPr>
            <a:cxnSpLocks/>
          </p:cNvCxnSpPr>
          <p:nvPr/>
        </p:nvCxnSpPr>
        <p:spPr>
          <a:xfrm flipV="1">
            <a:off x="4076645" y="4897407"/>
            <a:ext cx="0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17A37-C12B-CADF-DB46-28D544D95584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6525413" y="4897407"/>
            <a:ext cx="1255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9261FA-172B-F904-40D8-4FD819AF2C61}"/>
              </a:ext>
            </a:extLst>
          </p:cNvPr>
          <p:cNvCxnSpPr>
            <a:cxnSpLocks/>
          </p:cNvCxnSpPr>
          <p:nvPr/>
        </p:nvCxnSpPr>
        <p:spPr>
          <a:xfrm flipV="1">
            <a:off x="9094322" y="4897407"/>
            <a:ext cx="0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מציין מיקום תוכן 2">
            <a:extLst>
              <a:ext uri="{FF2B5EF4-FFF2-40B4-BE49-F238E27FC236}">
                <a16:creationId xmlns:a16="http://schemas.microsoft.com/office/drawing/2014/main" id="{4719ADFB-E5C1-3D9A-1AFA-CD62748FD17E}"/>
              </a:ext>
            </a:extLst>
          </p:cNvPr>
          <p:cNvSpPr txBox="1">
            <a:spLocks/>
          </p:cNvSpPr>
          <p:nvPr/>
        </p:nvSpPr>
        <p:spPr>
          <a:xfrm>
            <a:off x="6192686" y="597570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2" name="מציין מיקום תוכן 2">
            <a:extLst>
              <a:ext uri="{FF2B5EF4-FFF2-40B4-BE49-F238E27FC236}">
                <a16:creationId xmlns:a16="http://schemas.microsoft.com/office/drawing/2014/main" id="{9E1AF867-0814-730F-BB1E-CDEEA8060835}"/>
              </a:ext>
            </a:extLst>
          </p:cNvPr>
          <p:cNvSpPr txBox="1">
            <a:spLocks/>
          </p:cNvSpPr>
          <p:nvPr/>
        </p:nvSpPr>
        <p:spPr>
          <a:xfrm>
            <a:off x="8575942" y="5967767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43" name="מציין מיקום תוכן 2">
            <a:extLst>
              <a:ext uri="{FF2B5EF4-FFF2-40B4-BE49-F238E27FC236}">
                <a16:creationId xmlns:a16="http://schemas.microsoft.com/office/drawing/2014/main" id="{27F9A88C-0C59-761F-869B-831F0EE0DBAC}"/>
              </a:ext>
            </a:extLst>
          </p:cNvPr>
          <p:cNvSpPr txBox="1">
            <a:spLocks/>
          </p:cNvSpPr>
          <p:nvPr/>
        </p:nvSpPr>
        <p:spPr>
          <a:xfrm>
            <a:off x="3766548" y="597570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8E741D-9721-1E3C-B92D-F4CB677EBF7A}"/>
              </a:ext>
            </a:extLst>
          </p:cNvPr>
          <p:cNvSpPr/>
          <p:nvPr/>
        </p:nvSpPr>
        <p:spPr>
          <a:xfrm>
            <a:off x="3689206" y="4652748"/>
            <a:ext cx="5674924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F30B2A-CCEF-D9E1-7448-8177322BD307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4220036" y="4517702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DD4EAA5-1C91-EBFE-207A-1CEE1783510A}"/>
              </a:ext>
            </a:extLst>
          </p:cNvPr>
          <p:cNvSpPr/>
          <p:nvPr/>
        </p:nvSpPr>
        <p:spPr>
          <a:xfrm>
            <a:off x="3700762" y="2951091"/>
            <a:ext cx="1038548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2A26DDD-4440-9888-32F5-43AD6CE91C65}"/>
              </a:ext>
            </a:extLst>
          </p:cNvPr>
          <p:cNvSpPr/>
          <p:nvPr/>
        </p:nvSpPr>
        <p:spPr>
          <a:xfrm>
            <a:off x="3695183" y="3577123"/>
            <a:ext cx="5674924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graphicFrame>
        <p:nvGraphicFramePr>
          <p:cNvPr id="51" name="Table 3">
            <a:extLst>
              <a:ext uri="{FF2B5EF4-FFF2-40B4-BE49-F238E27FC236}">
                <a16:creationId xmlns:a16="http://schemas.microsoft.com/office/drawing/2014/main" id="{9058C43F-D380-54E7-6E93-CDC43EC01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96597"/>
              </p:ext>
            </p:extLst>
          </p:nvPr>
        </p:nvGraphicFramePr>
        <p:xfrm>
          <a:off x="3862072" y="4304342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3868584121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18E9807-135A-9538-1475-39E900762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14741"/>
              </p:ext>
            </p:extLst>
          </p:nvPr>
        </p:nvGraphicFramePr>
        <p:xfrm>
          <a:off x="6144818" y="4304342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996187427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7960E353-049A-C0AA-A055-1750EA96E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273774"/>
              </p:ext>
            </p:extLst>
          </p:nvPr>
        </p:nvGraphicFramePr>
        <p:xfrm>
          <a:off x="8575942" y="4298397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615014680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6C3F6D-2DE4-C9AB-A34B-0D7C2EB92609}"/>
              </a:ext>
            </a:extLst>
          </p:cNvPr>
          <p:cNvCxnSpPr>
            <a:cxnSpLocks/>
          </p:cNvCxnSpPr>
          <p:nvPr/>
        </p:nvCxnSpPr>
        <p:spPr>
          <a:xfrm flipV="1">
            <a:off x="6502782" y="451175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BE71F8-5EB4-D70B-83D2-0C969C20F9D6}"/>
              </a:ext>
            </a:extLst>
          </p:cNvPr>
          <p:cNvCxnSpPr>
            <a:cxnSpLocks/>
          </p:cNvCxnSpPr>
          <p:nvPr/>
        </p:nvCxnSpPr>
        <p:spPr>
          <a:xfrm flipV="1">
            <a:off x="8933906" y="451395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EC0BFF4A-9550-0740-1C99-245C1F813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469" y="42219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EC0BFF4A-9550-0740-1C99-245C1F81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69" y="4221935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DE2C8A2A-D537-EE59-02F7-89D14DF39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4942" y="425202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DE2C8A2A-D537-EE59-02F7-89D14DF39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42" y="4252024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12471545-91F0-93AE-6FE0-5D64D48AB9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6065" y="422193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12471545-91F0-93AE-6FE0-5D64D48A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65" y="4221934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48AC82E-15FC-70FC-AAC4-588833A0F8A2}"/>
              </a:ext>
            </a:extLst>
          </p:cNvPr>
          <p:cNvCxnSpPr>
            <a:endCxn id="50" idx="1"/>
          </p:cNvCxnSpPr>
          <p:nvPr/>
        </p:nvCxnSpPr>
        <p:spPr>
          <a:xfrm rot="10800000">
            <a:off x="3695184" y="3699454"/>
            <a:ext cx="5399139" cy="1421187"/>
          </a:xfrm>
          <a:prstGeom prst="bentConnector3">
            <a:avLst>
              <a:gd name="adj1" fmla="val 104234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32C1BBC-AD22-5592-7073-A79907915D6B}"/>
              </a:ext>
            </a:extLst>
          </p:cNvPr>
          <p:cNvSpPr/>
          <p:nvPr/>
        </p:nvSpPr>
        <p:spPr>
          <a:xfrm>
            <a:off x="4046165" y="508260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8A7B29-2B66-29F2-0DB9-6862A65FCEB6}"/>
              </a:ext>
            </a:extLst>
          </p:cNvPr>
          <p:cNvSpPr/>
          <p:nvPr/>
        </p:nvSpPr>
        <p:spPr>
          <a:xfrm>
            <a:off x="6491123" y="5081553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9AA313-96AE-7C46-1030-D667A3B1E489}"/>
              </a:ext>
            </a:extLst>
          </p:cNvPr>
          <p:cNvSpPr/>
          <p:nvPr/>
        </p:nvSpPr>
        <p:spPr>
          <a:xfrm>
            <a:off x="9061311" y="508204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002993-FAE3-E56C-EC1A-44AB32518907}"/>
              </a:ext>
            </a:extLst>
          </p:cNvPr>
          <p:cNvCxnSpPr>
            <a:cxnSpLocks/>
          </p:cNvCxnSpPr>
          <p:nvPr/>
        </p:nvCxnSpPr>
        <p:spPr>
          <a:xfrm flipV="1">
            <a:off x="4220036" y="3821782"/>
            <a:ext cx="0" cy="47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466E85-9EFB-9AE0-9574-F84B71743FE3}"/>
              </a:ext>
            </a:extLst>
          </p:cNvPr>
          <p:cNvCxnSpPr>
            <a:cxnSpLocks/>
          </p:cNvCxnSpPr>
          <p:nvPr/>
        </p:nvCxnSpPr>
        <p:spPr>
          <a:xfrm flipV="1">
            <a:off x="6491123" y="3821782"/>
            <a:ext cx="0" cy="47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A0D0EC9-C2D9-6641-0DD5-2284ABD15521}"/>
              </a:ext>
            </a:extLst>
          </p:cNvPr>
          <p:cNvCxnSpPr>
            <a:cxnSpLocks/>
          </p:cNvCxnSpPr>
          <p:nvPr/>
        </p:nvCxnSpPr>
        <p:spPr>
          <a:xfrm flipV="1">
            <a:off x="8933906" y="3821782"/>
            <a:ext cx="0" cy="47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4CDE2B-3E25-A4AC-85FE-8944E5A945B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220036" y="3195750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2D91D2-8692-A7B1-7669-3DCF51EDC768}"/>
              </a:ext>
            </a:extLst>
          </p:cNvPr>
          <p:cNvSpPr/>
          <p:nvPr/>
        </p:nvSpPr>
        <p:spPr>
          <a:xfrm>
            <a:off x="5971849" y="2958147"/>
            <a:ext cx="1038548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725261C-AC81-E00F-2D2A-E8F5C65A93E0}"/>
              </a:ext>
            </a:extLst>
          </p:cNvPr>
          <p:cNvSpPr/>
          <p:nvPr/>
        </p:nvSpPr>
        <p:spPr>
          <a:xfrm>
            <a:off x="8414632" y="2958147"/>
            <a:ext cx="961053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D6FFC2-D6D6-6B60-A301-188339E50236}"/>
              </a:ext>
            </a:extLst>
          </p:cNvPr>
          <p:cNvCxnSpPr>
            <a:cxnSpLocks/>
          </p:cNvCxnSpPr>
          <p:nvPr/>
        </p:nvCxnSpPr>
        <p:spPr>
          <a:xfrm flipV="1">
            <a:off x="6491123" y="3202806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73F1B3E-014C-D6F4-844D-FD3492CAD478}"/>
              </a:ext>
            </a:extLst>
          </p:cNvPr>
          <p:cNvCxnSpPr>
            <a:cxnSpLocks/>
          </p:cNvCxnSpPr>
          <p:nvPr/>
        </p:nvCxnSpPr>
        <p:spPr>
          <a:xfrm flipV="1">
            <a:off x="8933906" y="3209383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07E9C27-7AA7-584C-D5A4-ACD824FE9469}"/>
              </a:ext>
            </a:extLst>
          </p:cNvPr>
          <p:cNvSpPr/>
          <p:nvPr/>
        </p:nvSpPr>
        <p:spPr>
          <a:xfrm>
            <a:off x="3700762" y="2282469"/>
            <a:ext cx="5674924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79EC75-CFCE-030E-09CA-B71C9EE7250B}"/>
              </a:ext>
            </a:extLst>
          </p:cNvPr>
          <p:cNvSpPr txBox="1"/>
          <p:nvPr/>
        </p:nvSpPr>
        <p:spPr>
          <a:xfrm>
            <a:off x="2111219" y="2184136"/>
            <a:ext cx="1460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Encoder 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E5CE55-F53E-4CC2-E103-DE2C2E70988D}"/>
              </a:ext>
            </a:extLst>
          </p:cNvPr>
          <p:cNvCxnSpPr>
            <a:cxnSpLocks/>
          </p:cNvCxnSpPr>
          <p:nvPr/>
        </p:nvCxnSpPr>
        <p:spPr>
          <a:xfrm flipV="1">
            <a:off x="4220036" y="2527128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8B50788-8B35-2CAA-939D-79FC4133C735}"/>
              </a:ext>
            </a:extLst>
          </p:cNvPr>
          <p:cNvCxnSpPr>
            <a:cxnSpLocks/>
          </p:cNvCxnSpPr>
          <p:nvPr/>
        </p:nvCxnSpPr>
        <p:spPr>
          <a:xfrm flipV="1">
            <a:off x="6491123" y="2526564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544D03-0313-E1BE-66A6-18033B1DB8D1}"/>
              </a:ext>
            </a:extLst>
          </p:cNvPr>
          <p:cNvCxnSpPr>
            <a:cxnSpLocks/>
          </p:cNvCxnSpPr>
          <p:nvPr/>
        </p:nvCxnSpPr>
        <p:spPr>
          <a:xfrm flipV="1">
            <a:off x="8933906" y="2526564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AF1D873-3A8B-9B3E-C079-C92BCD2C6E72}"/>
              </a:ext>
            </a:extLst>
          </p:cNvPr>
          <p:cNvCxnSpPr>
            <a:cxnSpLocks/>
            <a:endCxn id="83" idx="1"/>
          </p:cNvCxnSpPr>
          <p:nvPr/>
        </p:nvCxnSpPr>
        <p:spPr>
          <a:xfrm rot="10800000">
            <a:off x="3700762" y="2404799"/>
            <a:ext cx="5233144" cy="1049996"/>
          </a:xfrm>
          <a:prstGeom prst="bentConnector3">
            <a:avLst>
              <a:gd name="adj1" fmla="val 104368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52A5FAA-F04F-3489-5420-0FBD6A524FFC}"/>
              </a:ext>
            </a:extLst>
          </p:cNvPr>
          <p:cNvSpPr/>
          <p:nvPr/>
        </p:nvSpPr>
        <p:spPr>
          <a:xfrm>
            <a:off x="4191286" y="3420947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18D3CC3-05F6-AFA0-6666-2F9F67B52CFF}"/>
              </a:ext>
            </a:extLst>
          </p:cNvPr>
          <p:cNvSpPr/>
          <p:nvPr/>
        </p:nvSpPr>
        <p:spPr>
          <a:xfrm>
            <a:off x="6460984" y="3419892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9A45AF-7343-4915-E347-59FBE4295866}"/>
              </a:ext>
            </a:extLst>
          </p:cNvPr>
          <p:cNvSpPr/>
          <p:nvPr/>
        </p:nvSpPr>
        <p:spPr>
          <a:xfrm>
            <a:off x="8905068" y="3427784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712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25" grpId="0"/>
      <p:bldP spid="26" grpId="0"/>
      <p:bldP spid="27" grpId="0"/>
      <p:bldP spid="28" grpId="0"/>
      <p:bldP spid="35" grpId="0" animBg="1"/>
      <p:bldP spid="37" grpId="0"/>
      <p:bldP spid="41" grpId="0"/>
      <p:bldP spid="42" grpId="0"/>
      <p:bldP spid="43" grpId="0"/>
      <p:bldP spid="44" grpId="0" animBg="1"/>
      <p:bldP spid="46" grpId="0" animBg="1"/>
      <p:bldP spid="50" grpId="0" animBg="1"/>
      <p:bldP spid="57" grpId="0"/>
      <p:bldP spid="58" grpId="0"/>
      <p:bldP spid="59" grpId="0"/>
      <p:bldP spid="68" grpId="0" animBg="1"/>
      <p:bldP spid="69" grpId="0" animBg="1"/>
      <p:bldP spid="70" grpId="0" animBg="1"/>
      <p:bldP spid="78" grpId="0" animBg="1"/>
      <p:bldP spid="79" grpId="0" animBg="1"/>
      <p:bldP spid="83" grpId="0" animBg="1"/>
      <p:bldP spid="85" grpId="0"/>
      <p:bldP spid="91" grpId="0" animBg="1"/>
      <p:bldP spid="92" grpId="0" animBg="1"/>
      <p:bldP spid="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What are Transformers?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</a:t>
            </a:fld>
            <a:endParaRPr lang="LID4096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6F1B944-6DDE-BF49-D445-A6B6BB37D5F6}"/>
              </a:ext>
            </a:extLst>
          </p:cNvPr>
          <p:cNvSpPr txBox="1">
            <a:spLocks/>
          </p:cNvSpPr>
          <p:nvPr/>
        </p:nvSpPr>
        <p:spPr>
          <a:xfrm>
            <a:off x="430304" y="1394435"/>
            <a:ext cx="1127401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A neural network architecture proposed in the 2018 paper “Attention is all you need”.</a:t>
            </a:r>
            <a:endParaRPr lang="en-US"/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EE7C6001-CE95-B691-C221-9981D4B7D4D3}"/>
              </a:ext>
            </a:extLst>
          </p:cNvPr>
          <p:cNvSpPr txBox="1">
            <a:spLocks/>
          </p:cNvSpPr>
          <p:nvPr/>
        </p:nvSpPr>
        <p:spPr>
          <a:xfrm>
            <a:off x="430304" y="1759560"/>
            <a:ext cx="1127401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The paper took the ML community by storm with over 60,000 citations to date</a:t>
            </a:r>
            <a:endParaRPr lang="en-US"/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21C8DA5-5B07-CA1F-C15C-1E66C21EA27D}"/>
              </a:ext>
            </a:extLst>
          </p:cNvPr>
          <p:cNvSpPr txBox="1">
            <a:spLocks/>
          </p:cNvSpPr>
          <p:nvPr/>
        </p:nvSpPr>
        <p:spPr>
          <a:xfrm>
            <a:off x="430304" y="2132104"/>
            <a:ext cx="11274014" cy="6665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Transformers have reached state-of-the-art performance on every data modality including text, images, time series and even tabular data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79AC997-DAC0-7575-D7AD-0D70AF4A6FA0}"/>
              </a:ext>
            </a:extLst>
          </p:cNvPr>
          <p:cNvSpPr txBox="1">
            <a:spLocks/>
          </p:cNvSpPr>
          <p:nvPr/>
        </p:nvSpPr>
        <p:spPr>
          <a:xfrm>
            <a:off x="430304" y="2798618"/>
            <a:ext cx="11274014" cy="6665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Recent popular products such as ChatGPT are heavily based on transformers.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Residuals + Layer Normalization (2)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20</a:t>
            </a:fld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1F407F-FF3F-BBF5-6FAD-D77875759EE5}"/>
              </a:ext>
            </a:extLst>
          </p:cNvPr>
          <p:cNvSpPr/>
          <p:nvPr/>
        </p:nvSpPr>
        <p:spPr>
          <a:xfrm>
            <a:off x="2029155" y="1215214"/>
            <a:ext cx="873120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DAB8818-56ED-1D8F-5DE3-C1506D6D231F}"/>
              </a:ext>
            </a:extLst>
          </p:cNvPr>
          <p:cNvSpPr txBox="1">
            <a:spLocks/>
          </p:cNvSpPr>
          <p:nvPr/>
        </p:nvSpPr>
        <p:spPr>
          <a:xfrm>
            <a:off x="2055990" y="916337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05E399-C5B9-B403-B61C-ACA412F1532B}"/>
              </a:ext>
            </a:extLst>
          </p:cNvPr>
          <p:cNvSpPr/>
          <p:nvPr/>
        </p:nvSpPr>
        <p:spPr>
          <a:xfrm>
            <a:off x="2219661" y="2117888"/>
            <a:ext cx="8272848" cy="2865287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4B8883-5177-DEA9-8DC7-A059F0AF6582}"/>
              </a:ext>
            </a:extLst>
          </p:cNvPr>
          <p:cNvCxnSpPr>
            <a:cxnSpLocks/>
          </p:cNvCxnSpPr>
          <p:nvPr/>
        </p:nvCxnSpPr>
        <p:spPr>
          <a:xfrm flipV="1">
            <a:off x="6474442" y="1874826"/>
            <a:ext cx="0" cy="24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5D763B44-2279-B718-3A07-2F7E0FE5A32B}"/>
              </a:ext>
            </a:extLst>
          </p:cNvPr>
          <p:cNvGraphicFramePr>
            <a:graphicFrameLocks noGrp="1"/>
          </p:cNvGraphicFramePr>
          <p:nvPr/>
        </p:nvGraphicFramePr>
        <p:xfrm>
          <a:off x="3201933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1BBD1D19-1B03-2453-EECE-3F2F602DA50A}"/>
              </a:ext>
            </a:extLst>
          </p:cNvPr>
          <p:cNvGraphicFramePr>
            <a:graphicFrameLocks noGrp="1"/>
          </p:cNvGraphicFramePr>
          <p:nvPr/>
        </p:nvGraphicFramePr>
        <p:xfrm>
          <a:off x="5628071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2.9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A64D986C-A115-C9B2-6704-4FC7B5C0F25A}"/>
              </a:ext>
            </a:extLst>
          </p:cNvPr>
          <p:cNvGraphicFramePr>
            <a:graphicFrameLocks noGrp="1"/>
          </p:cNvGraphicFramePr>
          <p:nvPr/>
        </p:nvGraphicFramePr>
        <p:xfrm>
          <a:off x="8219610" y="5700201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FB7C450C-22BF-C136-9F86-9D4FBC7DEC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2058" y="567589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FB7C450C-22BF-C136-9F86-9D4FBC7D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58" y="5675897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607103FA-BD64-6DE5-AD18-1F36477C1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656" y="567321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607103FA-BD64-6DE5-AD18-1F36477C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56" y="5673212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96462AB4-0080-6704-5169-49579F148E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1220" y="567090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96462AB4-0080-6704-5169-49579F1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20" y="5670905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799DDACA-01D5-040E-19FB-A02B8BF39722}"/>
              </a:ext>
            </a:extLst>
          </p:cNvPr>
          <p:cNvSpPr txBox="1">
            <a:spLocks/>
          </p:cNvSpPr>
          <p:nvPr/>
        </p:nvSpPr>
        <p:spPr>
          <a:xfrm>
            <a:off x="1368860" y="5479060"/>
            <a:ext cx="1392729" cy="688489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Embedding with time signal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27B816E-8054-45C8-AEFD-64EC322E5E15}"/>
              </a:ext>
            </a:extLst>
          </p:cNvPr>
          <p:cNvSpPr/>
          <p:nvPr/>
        </p:nvSpPr>
        <p:spPr>
          <a:xfrm>
            <a:off x="2219661" y="1640272"/>
            <a:ext cx="827284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rtl="0"/>
            <a:r>
              <a:rPr lang="en-US" sz="1400">
                <a:latin typeface="IntelOne Display Light" panose="020B0403020203020204" pitchFamily="34" charset="0"/>
              </a:rPr>
              <a:t>Encoder #2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B947C2-8B9D-CA80-65CA-38DC6242E959}"/>
              </a:ext>
            </a:extLst>
          </p:cNvPr>
          <p:cNvCxnSpPr>
            <a:cxnSpLocks/>
          </p:cNvCxnSpPr>
          <p:nvPr/>
        </p:nvCxnSpPr>
        <p:spPr>
          <a:xfrm flipV="1">
            <a:off x="6481925" y="1498978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C0803F06-65AB-586B-0B0C-AA36D3D4B553}"/>
              </a:ext>
            </a:extLst>
          </p:cNvPr>
          <p:cNvSpPr txBox="1">
            <a:spLocks/>
          </p:cNvSpPr>
          <p:nvPr/>
        </p:nvSpPr>
        <p:spPr>
          <a:xfrm>
            <a:off x="5595289" y="934381"/>
            <a:ext cx="1791667" cy="63679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400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7CC75D-C728-F466-238D-3B9058312263}"/>
              </a:ext>
            </a:extLst>
          </p:cNvPr>
          <p:cNvCxnSpPr>
            <a:cxnSpLocks/>
          </p:cNvCxnSpPr>
          <p:nvPr/>
        </p:nvCxnSpPr>
        <p:spPr>
          <a:xfrm flipV="1">
            <a:off x="4076645" y="4897407"/>
            <a:ext cx="0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D17A37-C12B-CADF-DB46-28D544D95584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6525413" y="4897407"/>
            <a:ext cx="1255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9261FA-172B-F904-40D8-4FD819AF2C61}"/>
              </a:ext>
            </a:extLst>
          </p:cNvPr>
          <p:cNvCxnSpPr>
            <a:cxnSpLocks/>
          </p:cNvCxnSpPr>
          <p:nvPr/>
        </p:nvCxnSpPr>
        <p:spPr>
          <a:xfrm flipV="1">
            <a:off x="9094322" y="4897407"/>
            <a:ext cx="0" cy="6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מציין מיקום תוכן 2">
            <a:extLst>
              <a:ext uri="{FF2B5EF4-FFF2-40B4-BE49-F238E27FC236}">
                <a16:creationId xmlns:a16="http://schemas.microsoft.com/office/drawing/2014/main" id="{4719ADFB-E5C1-3D9A-1AFA-CD62748FD17E}"/>
              </a:ext>
            </a:extLst>
          </p:cNvPr>
          <p:cNvSpPr txBox="1">
            <a:spLocks/>
          </p:cNvSpPr>
          <p:nvPr/>
        </p:nvSpPr>
        <p:spPr>
          <a:xfrm>
            <a:off x="6192686" y="597570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42" name="מציין מיקום תוכן 2">
            <a:extLst>
              <a:ext uri="{FF2B5EF4-FFF2-40B4-BE49-F238E27FC236}">
                <a16:creationId xmlns:a16="http://schemas.microsoft.com/office/drawing/2014/main" id="{9E1AF867-0814-730F-BB1E-CDEEA8060835}"/>
              </a:ext>
            </a:extLst>
          </p:cNvPr>
          <p:cNvSpPr txBox="1">
            <a:spLocks/>
          </p:cNvSpPr>
          <p:nvPr/>
        </p:nvSpPr>
        <p:spPr>
          <a:xfrm>
            <a:off x="8575942" y="5967767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43" name="מציין מיקום תוכן 2">
            <a:extLst>
              <a:ext uri="{FF2B5EF4-FFF2-40B4-BE49-F238E27FC236}">
                <a16:creationId xmlns:a16="http://schemas.microsoft.com/office/drawing/2014/main" id="{27F9A88C-0C59-761F-869B-831F0EE0DBAC}"/>
              </a:ext>
            </a:extLst>
          </p:cNvPr>
          <p:cNvSpPr txBox="1">
            <a:spLocks/>
          </p:cNvSpPr>
          <p:nvPr/>
        </p:nvSpPr>
        <p:spPr>
          <a:xfrm>
            <a:off x="3766548" y="597570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8E741D-9721-1E3C-B92D-F4CB677EBF7A}"/>
              </a:ext>
            </a:extLst>
          </p:cNvPr>
          <p:cNvSpPr/>
          <p:nvPr/>
        </p:nvSpPr>
        <p:spPr>
          <a:xfrm>
            <a:off x="3689206" y="4652748"/>
            <a:ext cx="5674924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F30B2A-CCEF-D9E1-7448-8177322BD307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4220036" y="4517702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DD4EAA5-1C91-EBFE-207A-1CEE1783510A}"/>
              </a:ext>
            </a:extLst>
          </p:cNvPr>
          <p:cNvSpPr/>
          <p:nvPr/>
        </p:nvSpPr>
        <p:spPr>
          <a:xfrm>
            <a:off x="3700762" y="2951091"/>
            <a:ext cx="1038548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2A26DDD-4440-9888-32F5-43AD6CE91C65}"/>
              </a:ext>
            </a:extLst>
          </p:cNvPr>
          <p:cNvSpPr/>
          <p:nvPr/>
        </p:nvSpPr>
        <p:spPr>
          <a:xfrm>
            <a:off x="3695183" y="3577123"/>
            <a:ext cx="5674924" cy="5789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050">
              <a:latin typeface="IntelOne Display Light" panose="020B0403020203020204" pitchFamily="34" charset="0"/>
            </a:endParaRPr>
          </a:p>
        </p:txBody>
      </p:sp>
      <p:graphicFrame>
        <p:nvGraphicFramePr>
          <p:cNvPr id="51" name="Table 3">
            <a:extLst>
              <a:ext uri="{FF2B5EF4-FFF2-40B4-BE49-F238E27FC236}">
                <a16:creationId xmlns:a16="http://schemas.microsoft.com/office/drawing/2014/main" id="{9058C43F-D380-54E7-6E93-CDC43EC01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28934"/>
              </p:ext>
            </p:extLst>
          </p:nvPr>
        </p:nvGraphicFramePr>
        <p:xfrm>
          <a:off x="3862072" y="4304342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3699812391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E18E9807-135A-9538-1475-39E900762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42049"/>
              </p:ext>
            </p:extLst>
          </p:nvPr>
        </p:nvGraphicFramePr>
        <p:xfrm>
          <a:off x="6144818" y="4304342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4050191629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7960E353-049A-C0AA-A055-1750EA96E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41700"/>
              </p:ext>
            </p:extLst>
          </p:nvPr>
        </p:nvGraphicFramePr>
        <p:xfrm>
          <a:off x="8575942" y="4298397"/>
          <a:ext cx="715928" cy="21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898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78982">
                  <a:extLst>
                    <a:ext uri="{9D8B030D-6E8A-4147-A177-3AD203B41FA5}">
                      <a16:colId xmlns:a16="http://schemas.microsoft.com/office/drawing/2014/main" val="3381692449"/>
                    </a:ext>
                  </a:extLst>
                </a:gridCol>
              </a:tblGrid>
              <a:tr h="167193"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6C3F6D-2DE4-C9AB-A34B-0D7C2EB92609}"/>
              </a:ext>
            </a:extLst>
          </p:cNvPr>
          <p:cNvCxnSpPr>
            <a:cxnSpLocks/>
          </p:cNvCxnSpPr>
          <p:nvPr/>
        </p:nvCxnSpPr>
        <p:spPr>
          <a:xfrm flipV="1">
            <a:off x="6502782" y="451175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BE71F8-5EB4-D70B-83D2-0C969C20F9D6}"/>
              </a:ext>
            </a:extLst>
          </p:cNvPr>
          <p:cNvCxnSpPr>
            <a:cxnSpLocks/>
          </p:cNvCxnSpPr>
          <p:nvPr/>
        </p:nvCxnSpPr>
        <p:spPr>
          <a:xfrm flipV="1">
            <a:off x="8933906" y="451395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EC0BFF4A-9550-0740-1C99-245C1F813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469" y="42219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EC0BFF4A-9550-0740-1C99-245C1F81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69" y="4221935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DE2C8A2A-D537-EE59-02F7-89D14DF39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4942" y="425202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DE2C8A2A-D537-EE59-02F7-89D14DF39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42" y="4252024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12471545-91F0-93AE-6FE0-5D64D48AB9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6065" y="422193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12471545-91F0-93AE-6FE0-5D64D48A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65" y="4221934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48AC82E-15FC-70FC-AAC4-588833A0F8A2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>
            <a:off x="3695184" y="3866612"/>
            <a:ext cx="5399143" cy="1254030"/>
          </a:xfrm>
          <a:prstGeom prst="bentConnector3">
            <a:avLst>
              <a:gd name="adj1" fmla="val 104234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32C1BBC-AD22-5592-7073-A79907915D6B}"/>
              </a:ext>
            </a:extLst>
          </p:cNvPr>
          <p:cNvSpPr/>
          <p:nvPr/>
        </p:nvSpPr>
        <p:spPr>
          <a:xfrm>
            <a:off x="4046165" y="508260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8A7B29-2B66-29F2-0DB9-6862A65FCEB6}"/>
              </a:ext>
            </a:extLst>
          </p:cNvPr>
          <p:cNvSpPr/>
          <p:nvPr/>
        </p:nvSpPr>
        <p:spPr>
          <a:xfrm>
            <a:off x="6491123" y="5081553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9AA313-96AE-7C46-1030-D667A3B1E489}"/>
              </a:ext>
            </a:extLst>
          </p:cNvPr>
          <p:cNvSpPr/>
          <p:nvPr/>
        </p:nvSpPr>
        <p:spPr>
          <a:xfrm>
            <a:off x="9061311" y="508204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002993-FAE3-E56C-EC1A-44AB32518907}"/>
              </a:ext>
            </a:extLst>
          </p:cNvPr>
          <p:cNvCxnSpPr>
            <a:cxnSpLocks/>
          </p:cNvCxnSpPr>
          <p:nvPr/>
        </p:nvCxnSpPr>
        <p:spPr>
          <a:xfrm flipV="1">
            <a:off x="4220036" y="4143375"/>
            <a:ext cx="0" cy="1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4CDE2B-3E25-A4AC-85FE-8944E5A945B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220036" y="3195750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2D91D2-8692-A7B1-7669-3DCF51EDC768}"/>
              </a:ext>
            </a:extLst>
          </p:cNvPr>
          <p:cNvSpPr/>
          <p:nvPr/>
        </p:nvSpPr>
        <p:spPr>
          <a:xfrm>
            <a:off x="5971849" y="2958147"/>
            <a:ext cx="1038548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725261C-AC81-E00F-2D2A-E8F5C65A93E0}"/>
              </a:ext>
            </a:extLst>
          </p:cNvPr>
          <p:cNvSpPr/>
          <p:nvPr/>
        </p:nvSpPr>
        <p:spPr>
          <a:xfrm>
            <a:off x="8414632" y="2958147"/>
            <a:ext cx="961053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D6FFC2-D6D6-6B60-A301-188339E50236}"/>
              </a:ext>
            </a:extLst>
          </p:cNvPr>
          <p:cNvCxnSpPr>
            <a:cxnSpLocks/>
          </p:cNvCxnSpPr>
          <p:nvPr/>
        </p:nvCxnSpPr>
        <p:spPr>
          <a:xfrm flipV="1">
            <a:off x="6491123" y="3202806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73F1B3E-014C-D6F4-844D-FD3492CAD478}"/>
              </a:ext>
            </a:extLst>
          </p:cNvPr>
          <p:cNvCxnSpPr>
            <a:cxnSpLocks/>
          </p:cNvCxnSpPr>
          <p:nvPr/>
        </p:nvCxnSpPr>
        <p:spPr>
          <a:xfrm flipV="1">
            <a:off x="8933906" y="3209383"/>
            <a:ext cx="0" cy="3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07E9C27-7AA7-584C-D5A4-ACD824FE9469}"/>
              </a:ext>
            </a:extLst>
          </p:cNvPr>
          <p:cNvSpPr/>
          <p:nvPr/>
        </p:nvSpPr>
        <p:spPr>
          <a:xfrm>
            <a:off x="3700762" y="2282469"/>
            <a:ext cx="5674924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79EC75-CFCE-030E-09CA-B71C9EE7250B}"/>
              </a:ext>
            </a:extLst>
          </p:cNvPr>
          <p:cNvSpPr txBox="1"/>
          <p:nvPr/>
        </p:nvSpPr>
        <p:spPr>
          <a:xfrm>
            <a:off x="2111219" y="2184136"/>
            <a:ext cx="1460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Encoder 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E5CE55-F53E-4CC2-E103-DE2C2E70988D}"/>
              </a:ext>
            </a:extLst>
          </p:cNvPr>
          <p:cNvCxnSpPr>
            <a:cxnSpLocks/>
          </p:cNvCxnSpPr>
          <p:nvPr/>
        </p:nvCxnSpPr>
        <p:spPr>
          <a:xfrm flipV="1">
            <a:off x="4220036" y="2527128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8B50788-8B35-2CAA-939D-79FC4133C735}"/>
              </a:ext>
            </a:extLst>
          </p:cNvPr>
          <p:cNvCxnSpPr>
            <a:cxnSpLocks/>
          </p:cNvCxnSpPr>
          <p:nvPr/>
        </p:nvCxnSpPr>
        <p:spPr>
          <a:xfrm flipV="1">
            <a:off x="6491123" y="2526564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544D03-0313-E1BE-66A6-18033B1DB8D1}"/>
              </a:ext>
            </a:extLst>
          </p:cNvPr>
          <p:cNvCxnSpPr>
            <a:cxnSpLocks/>
          </p:cNvCxnSpPr>
          <p:nvPr/>
        </p:nvCxnSpPr>
        <p:spPr>
          <a:xfrm flipV="1">
            <a:off x="8933906" y="2526564"/>
            <a:ext cx="0" cy="4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AF1D873-3A8B-9B3E-C079-C92BCD2C6E72}"/>
              </a:ext>
            </a:extLst>
          </p:cNvPr>
          <p:cNvCxnSpPr>
            <a:cxnSpLocks/>
            <a:endCxn id="83" idx="1"/>
          </p:cNvCxnSpPr>
          <p:nvPr/>
        </p:nvCxnSpPr>
        <p:spPr>
          <a:xfrm rot="10800000">
            <a:off x="3700762" y="2404799"/>
            <a:ext cx="5233144" cy="1049996"/>
          </a:xfrm>
          <a:prstGeom prst="bentConnector3">
            <a:avLst>
              <a:gd name="adj1" fmla="val 104368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52A5FAA-F04F-3489-5420-0FBD6A524FFC}"/>
              </a:ext>
            </a:extLst>
          </p:cNvPr>
          <p:cNvSpPr/>
          <p:nvPr/>
        </p:nvSpPr>
        <p:spPr>
          <a:xfrm>
            <a:off x="4191286" y="3420947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18D3CC3-05F6-AFA0-6666-2F9F67B52CFF}"/>
              </a:ext>
            </a:extLst>
          </p:cNvPr>
          <p:cNvSpPr/>
          <p:nvPr/>
        </p:nvSpPr>
        <p:spPr>
          <a:xfrm>
            <a:off x="6460984" y="3419892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9A45AF-7343-4915-E347-59FBE4295866}"/>
              </a:ext>
            </a:extLst>
          </p:cNvPr>
          <p:cNvSpPr/>
          <p:nvPr/>
        </p:nvSpPr>
        <p:spPr>
          <a:xfrm>
            <a:off x="8905068" y="3427784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98B06B-8D0B-24F6-B5E4-8D3CE484E47A}"/>
              </a:ext>
            </a:extLst>
          </p:cNvPr>
          <p:cNvCxnSpPr>
            <a:cxnSpLocks/>
          </p:cNvCxnSpPr>
          <p:nvPr/>
        </p:nvCxnSpPr>
        <p:spPr>
          <a:xfrm flipV="1">
            <a:off x="6503243" y="4156774"/>
            <a:ext cx="0" cy="1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26DA5C-1B19-F11F-42C3-BF0E04C51275}"/>
              </a:ext>
            </a:extLst>
          </p:cNvPr>
          <p:cNvCxnSpPr>
            <a:cxnSpLocks/>
          </p:cNvCxnSpPr>
          <p:nvPr/>
        </p:nvCxnSpPr>
        <p:spPr>
          <a:xfrm flipV="1">
            <a:off x="8931574" y="4135102"/>
            <a:ext cx="0" cy="1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0C05E18-1FF4-02EA-02DA-CD6D19CEC45A}"/>
              </a:ext>
            </a:extLst>
          </p:cNvPr>
          <p:cNvSpPr txBox="1">
            <a:spLocks/>
          </p:cNvSpPr>
          <p:nvPr/>
        </p:nvSpPr>
        <p:spPr>
          <a:xfrm>
            <a:off x="3789207" y="3603037"/>
            <a:ext cx="1806082" cy="560862"/>
          </a:xfrm>
          <a:prstGeom prst="rect">
            <a:avLst/>
          </a:prstGeom>
        </p:spPr>
        <p:txBody>
          <a:bodyPr vert="horz" lIns="91440" tIns="45720" rIns="91440" bIns="45720" rtlCol="1" anchor="ctr" anchorCtr="0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b="1" err="1"/>
              <a:t>LayerNorm</a:t>
            </a:r>
            <a:endParaRPr lang="en-US" b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D13A72-1AE5-77CD-430E-584E127E3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419" y="3688080"/>
            <a:ext cx="693064" cy="357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4C8760-FDD0-E569-BBBE-BB44071A7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7823" y="3663348"/>
            <a:ext cx="688092" cy="379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D49F5DC0-165A-F95E-50A9-E8D3245B9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1554" y="37019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D49F5DC0-165A-F95E-50A9-E8D3245B9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554" y="3701916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740E6253-035E-6246-06DC-B4ED964C4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081" y="369358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740E6253-035E-6246-06DC-B4ED964C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81" y="3693584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8051C4E9-8913-50EC-AF77-E086392B2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191" y="37019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8051C4E9-8913-50EC-AF77-E086392B2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191" y="3701916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016B9685-9561-FBD6-8C08-7EB54BA7A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8522" y="3505889"/>
                <a:ext cx="284641" cy="73936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016B9685-9561-FBD6-8C08-7EB54BA7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522" y="3505889"/>
                <a:ext cx="284641" cy="7393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59B3BBBB-61A2-01A6-27E8-FDB44031B9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7425" y="3504448"/>
                <a:ext cx="284641" cy="73936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59B3BBBB-61A2-01A6-27E8-FDB44031B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425" y="3504448"/>
                <a:ext cx="284641" cy="739362"/>
              </a:xfrm>
              <a:prstGeom prst="rect">
                <a:avLst/>
              </a:prstGeom>
              <a:blipFill>
                <a:blip r:embed="rId15"/>
                <a:stretch>
                  <a:fillRect l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FBFC0F5A-211C-8766-3C72-D4D1F0B0C1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9" y="2354711"/>
            <a:ext cx="2145051" cy="28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3796881" cy="688489"/>
          </a:xfrm>
        </p:spPr>
        <p:txBody>
          <a:bodyPr/>
          <a:lstStyle/>
          <a:p>
            <a:pPr algn="l" rtl="0"/>
            <a:r>
              <a:rPr lang="en-US"/>
              <a:t>The Decoder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21</a:t>
            </a:fld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41F75C-AA25-D7C3-A341-1A0048CE996D}"/>
              </a:ext>
            </a:extLst>
          </p:cNvPr>
          <p:cNvSpPr/>
          <p:nvPr/>
        </p:nvSpPr>
        <p:spPr>
          <a:xfrm>
            <a:off x="998450" y="1707365"/>
            <a:ext cx="424532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414EF4C8-B36D-4D13-72E7-5228FA8C9D82}"/>
              </a:ext>
            </a:extLst>
          </p:cNvPr>
          <p:cNvSpPr txBox="1">
            <a:spLocks/>
          </p:cNvSpPr>
          <p:nvPr/>
        </p:nvSpPr>
        <p:spPr>
          <a:xfrm>
            <a:off x="2268788" y="1363595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21EBEA-8572-DC3A-0613-9596F0B97EEF}"/>
              </a:ext>
            </a:extLst>
          </p:cNvPr>
          <p:cNvSpPr/>
          <p:nvPr/>
        </p:nvSpPr>
        <p:spPr>
          <a:xfrm>
            <a:off x="1168497" y="3806321"/>
            <a:ext cx="3900916" cy="1669005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8A08574-221C-8712-463C-3DBD28A0F6BD}"/>
              </a:ext>
            </a:extLst>
          </p:cNvPr>
          <p:cNvGraphicFramePr>
            <a:graphicFrameLocks noGrp="1"/>
          </p:cNvGraphicFramePr>
          <p:nvPr/>
        </p:nvGraphicFramePr>
        <p:xfrm>
          <a:off x="1567526" y="5889091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91E9400A-891A-E2F5-42E8-BDDD927AC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416" y="582202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91E9400A-891A-E2F5-42E8-BDDD927A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16" y="5822020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298DC7-D445-4887-AC99-2ADCAF33A456}"/>
              </a:ext>
            </a:extLst>
          </p:cNvPr>
          <p:cNvCxnSpPr>
            <a:cxnSpLocks/>
          </p:cNvCxnSpPr>
          <p:nvPr/>
        </p:nvCxnSpPr>
        <p:spPr>
          <a:xfrm flipV="1">
            <a:off x="1827684" y="5389558"/>
            <a:ext cx="0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876C85-7284-25DE-94CD-86E671579493}"/>
              </a:ext>
            </a:extLst>
          </p:cNvPr>
          <p:cNvCxnSpPr>
            <a:cxnSpLocks/>
            <a:stCxn id="56" idx="0"/>
            <a:endCxn id="21" idx="2"/>
          </p:cNvCxnSpPr>
          <p:nvPr/>
        </p:nvCxnSpPr>
        <p:spPr>
          <a:xfrm flipH="1" flipV="1">
            <a:off x="3133168" y="5389558"/>
            <a:ext cx="7415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704ABC-7A7D-79AD-C2BC-AA82698C4232}"/>
              </a:ext>
            </a:extLst>
          </p:cNvPr>
          <p:cNvSpPr/>
          <p:nvPr/>
        </p:nvSpPr>
        <p:spPr>
          <a:xfrm>
            <a:off x="1440244" y="5144899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2E6B9F-E1C0-C4E0-B782-83E2B5A54755}"/>
              </a:ext>
            </a:extLst>
          </p:cNvPr>
          <p:cNvCxnSpPr>
            <a:cxnSpLocks/>
          </p:cNvCxnSpPr>
          <p:nvPr/>
        </p:nvCxnSpPr>
        <p:spPr>
          <a:xfrm flipV="1">
            <a:off x="1827684" y="50039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4904FD-32E3-D1DA-21DA-2866BF403A5D}"/>
              </a:ext>
            </a:extLst>
          </p:cNvPr>
          <p:cNvSpPr/>
          <p:nvPr/>
        </p:nvSpPr>
        <p:spPr>
          <a:xfrm>
            <a:off x="1503716" y="4324757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13EAF7-0514-5C04-7D61-422286A0C26D}"/>
              </a:ext>
            </a:extLst>
          </p:cNvPr>
          <p:cNvSpPr/>
          <p:nvPr/>
        </p:nvSpPr>
        <p:spPr>
          <a:xfrm>
            <a:off x="1451800" y="4759249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62CD8E-026B-6EA7-457D-ABAA2A717CC4}"/>
              </a:ext>
            </a:extLst>
          </p:cNvPr>
          <p:cNvCxnSpPr>
            <a:cxnSpLocks/>
          </p:cNvCxnSpPr>
          <p:nvPr/>
        </p:nvCxnSpPr>
        <p:spPr>
          <a:xfrm flipV="1">
            <a:off x="3133168" y="50061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CF3C819-81E6-C2D5-6270-A8A46C106F79}"/>
              </a:ext>
            </a:extLst>
          </p:cNvPr>
          <p:cNvCxnSpPr>
            <a:cxnSpLocks/>
            <a:stCxn id="36" idx="2"/>
            <a:endCxn id="24" idx="1"/>
          </p:cNvCxnSpPr>
          <p:nvPr/>
        </p:nvCxnSpPr>
        <p:spPr>
          <a:xfrm rot="10800000">
            <a:off x="1451800" y="4881580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484DE6C-C34B-C358-5B77-408B7CE99DD1}"/>
              </a:ext>
            </a:extLst>
          </p:cNvPr>
          <p:cNvSpPr/>
          <p:nvPr/>
        </p:nvSpPr>
        <p:spPr>
          <a:xfrm>
            <a:off x="1797204" y="5556287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C4579C-82B4-F197-6EDA-668691BF0F5D}"/>
              </a:ext>
            </a:extLst>
          </p:cNvPr>
          <p:cNvSpPr/>
          <p:nvPr/>
        </p:nvSpPr>
        <p:spPr>
          <a:xfrm>
            <a:off x="3103249" y="555253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C36DCC-0EF7-320B-DD9E-51929C8B1E4F}"/>
              </a:ext>
            </a:extLst>
          </p:cNvPr>
          <p:cNvSpPr/>
          <p:nvPr/>
        </p:nvSpPr>
        <p:spPr>
          <a:xfrm>
            <a:off x="4399506" y="555458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DFAC54-E163-E758-055B-1D07B829AC7A}"/>
              </a:ext>
            </a:extLst>
          </p:cNvPr>
          <p:cNvSpPr txBox="1"/>
          <p:nvPr/>
        </p:nvSpPr>
        <p:spPr>
          <a:xfrm>
            <a:off x="916574" y="3665877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733CF0-EAAC-9368-335D-E61C11DC23FE}"/>
              </a:ext>
            </a:extLst>
          </p:cNvPr>
          <p:cNvSpPr/>
          <p:nvPr/>
        </p:nvSpPr>
        <p:spPr>
          <a:xfrm>
            <a:off x="1797204" y="4670462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E4AEDB75-9206-00A0-D872-F4B6F7335DB7}"/>
              </a:ext>
            </a:extLst>
          </p:cNvPr>
          <p:cNvGraphicFramePr>
            <a:graphicFrameLocks noGrp="1"/>
          </p:cNvGraphicFramePr>
          <p:nvPr/>
        </p:nvGraphicFramePr>
        <p:xfrm>
          <a:off x="2730499" y="5889091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391AA05B-F5A6-4133-BA73-BA76C09CB6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7647" y="582202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391AA05B-F5A6-4133-BA73-BA76C09CB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47" y="5822020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Table 3">
            <a:extLst>
              <a:ext uri="{FF2B5EF4-FFF2-40B4-BE49-F238E27FC236}">
                <a16:creationId xmlns:a16="http://schemas.microsoft.com/office/drawing/2014/main" id="{6AA4F2A4-BE7E-F96F-FCE6-1BB05C51A918}"/>
              </a:ext>
            </a:extLst>
          </p:cNvPr>
          <p:cNvGraphicFramePr>
            <a:graphicFrameLocks noGrp="1"/>
          </p:cNvGraphicFramePr>
          <p:nvPr/>
        </p:nvGraphicFramePr>
        <p:xfrm>
          <a:off x="4037214" y="5894998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28D26AE5-EFF5-904D-4601-4CF7AA0A53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104" y="582792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28D26AE5-EFF5-904D-4601-4CF7AA0A5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104" y="5827927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01C224-948D-911C-665C-CB82651E127B}"/>
              </a:ext>
            </a:extLst>
          </p:cNvPr>
          <p:cNvCxnSpPr>
            <a:cxnSpLocks/>
          </p:cNvCxnSpPr>
          <p:nvPr/>
        </p:nvCxnSpPr>
        <p:spPr>
          <a:xfrm flipH="1" flipV="1">
            <a:off x="4428250" y="5399992"/>
            <a:ext cx="7415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8FB636-B299-1CE7-B4D9-88DCE35DC21C}"/>
              </a:ext>
            </a:extLst>
          </p:cNvPr>
          <p:cNvCxnSpPr>
            <a:cxnSpLocks/>
          </p:cNvCxnSpPr>
          <p:nvPr/>
        </p:nvCxnSpPr>
        <p:spPr>
          <a:xfrm flipV="1">
            <a:off x="4428250" y="50039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263EC45-B10D-A724-F064-D7038F9B419B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827684" y="4569416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D252D57-0A53-8188-168A-1B803C9441D3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3120146" y="4569415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BFC9734-BDCF-7DD6-0962-2CCC5D095E55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4412014" y="4573181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3B47D26-1E98-23F9-CAB5-47094E953AD5}"/>
              </a:ext>
            </a:extLst>
          </p:cNvPr>
          <p:cNvSpPr/>
          <p:nvPr/>
        </p:nvSpPr>
        <p:spPr>
          <a:xfrm>
            <a:off x="2795584" y="4324756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967436-0AD0-E4A8-91CD-D071CAAC08F3}"/>
              </a:ext>
            </a:extLst>
          </p:cNvPr>
          <p:cNvSpPr/>
          <p:nvPr/>
        </p:nvSpPr>
        <p:spPr>
          <a:xfrm>
            <a:off x="4084236" y="4328522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5A69C9-6FE1-DEDF-2BB2-A11BABBECAD4}"/>
              </a:ext>
            </a:extLst>
          </p:cNvPr>
          <p:cNvSpPr/>
          <p:nvPr/>
        </p:nvSpPr>
        <p:spPr>
          <a:xfrm>
            <a:off x="3085833" y="4670462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451E5F2-BB4D-A908-FB6A-CDB8312225D0}"/>
              </a:ext>
            </a:extLst>
          </p:cNvPr>
          <p:cNvSpPr/>
          <p:nvPr/>
        </p:nvSpPr>
        <p:spPr>
          <a:xfrm>
            <a:off x="4381209" y="4670462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FCDB48F-92C6-C7B3-8873-FF14032D4009}"/>
              </a:ext>
            </a:extLst>
          </p:cNvPr>
          <p:cNvCxnSpPr>
            <a:cxnSpLocks/>
          </p:cNvCxnSpPr>
          <p:nvPr/>
        </p:nvCxnSpPr>
        <p:spPr>
          <a:xfrm rot="10800000">
            <a:off x="1458319" y="3995387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5AB28C-656E-1E7D-0EF1-4B0D9C0A0F97}"/>
              </a:ext>
            </a:extLst>
          </p:cNvPr>
          <p:cNvCxnSpPr>
            <a:cxnSpLocks/>
          </p:cNvCxnSpPr>
          <p:nvPr/>
        </p:nvCxnSpPr>
        <p:spPr>
          <a:xfrm flipV="1">
            <a:off x="1821043" y="4134450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04A09FD-F1FB-27B7-BB36-9CC0331A3D43}"/>
              </a:ext>
            </a:extLst>
          </p:cNvPr>
          <p:cNvCxnSpPr>
            <a:cxnSpLocks/>
          </p:cNvCxnSpPr>
          <p:nvPr/>
        </p:nvCxnSpPr>
        <p:spPr>
          <a:xfrm flipV="1">
            <a:off x="3113505" y="4134449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ACE9D4-8280-A659-21F4-DB9C0EC10852}"/>
              </a:ext>
            </a:extLst>
          </p:cNvPr>
          <p:cNvCxnSpPr>
            <a:cxnSpLocks/>
          </p:cNvCxnSpPr>
          <p:nvPr/>
        </p:nvCxnSpPr>
        <p:spPr>
          <a:xfrm flipH="1" flipV="1">
            <a:off x="4405373" y="4138215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837C8288-11B0-C605-7225-7C29241BD8E1}"/>
              </a:ext>
            </a:extLst>
          </p:cNvPr>
          <p:cNvSpPr/>
          <p:nvPr/>
        </p:nvSpPr>
        <p:spPr>
          <a:xfrm>
            <a:off x="1446021" y="3886380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DF40130-D388-E547-5CEF-9DF0C4515D72}"/>
              </a:ext>
            </a:extLst>
          </p:cNvPr>
          <p:cNvSpPr/>
          <p:nvPr/>
        </p:nvSpPr>
        <p:spPr>
          <a:xfrm>
            <a:off x="1150200" y="1889342"/>
            <a:ext cx="3900916" cy="1669005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3173377-48F8-802A-ACF6-13A7061BA3B8}"/>
              </a:ext>
            </a:extLst>
          </p:cNvPr>
          <p:cNvSpPr/>
          <p:nvPr/>
        </p:nvSpPr>
        <p:spPr>
          <a:xfrm>
            <a:off x="1421947" y="3227920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B71F22-4D15-F7AB-921D-D487B747A065}"/>
              </a:ext>
            </a:extLst>
          </p:cNvPr>
          <p:cNvCxnSpPr>
            <a:cxnSpLocks/>
          </p:cNvCxnSpPr>
          <p:nvPr/>
        </p:nvCxnSpPr>
        <p:spPr>
          <a:xfrm flipV="1">
            <a:off x="1809387" y="3086929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343447F-DB5F-3C84-C444-F7C5CBE20D23}"/>
              </a:ext>
            </a:extLst>
          </p:cNvPr>
          <p:cNvSpPr/>
          <p:nvPr/>
        </p:nvSpPr>
        <p:spPr>
          <a:xfrm>
            <a:off x="1485419" y="2407778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9D3F2C7-6A74-289B-A4F1-F3DCE80025BC}"/>
              </a:ext>
            </a:extLst>
          </p:cNvPr>
          <p:cNvSpPr/>
          <p:nvPr/>
        </p:nvSpPr>
        <p:spPr>
          <a:xfrm>
            <a:off x="1433503" y="2842270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2B9B794-37EB-3CE4-0C95-BF5BF1785130}"/>
              </a:ext>
            </a:extLst>
          </p:cNvPr>
          <p:cNvCxnSpPr>
            <a:cxnSpLocks/>
          </p:cNvCxnSpPr>
          <p:nvPr/>
        </p:nvCxnSpPr>
        <p:spPr>
          <a:xfrm flipV="1">
            <a:off x="3114871" y="3089129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80F84F9-AA0A-E942-2237-E2E902A2602E}"/>
              </a:ext>
            </a:extLst>
          </p:cNvPr>
          <p:cNvCxnSpPr>
            <a:cxnSpLocks/>
            <a:stCxn id="103" idx="2"/>
            <a:endCxn id="98" idx="1"/>
          </p:cNvCxnSpPr>
          <p:nvPr/>
        </p:nvCxnSpPr>
        <p:spPr>
          <a:xfrm rot="10800000">
            <a:off x="1433503" y="2964601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D87BCC0-8FBF-8F85-6842-322F2A2176E8}"/>
              </a:ext>
            </a:extLst>
          </p:cNvPr>
          <p:cNvSpPr/>
          <p:nvPr/>
        </p:nvSpPr>
        <p:spPr>
          <a:xfrm>
            <a:off x="1778907" y="363930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AF8182F-4C70-A5B7-507F-27FA483F6FDA}"/>
              </a:ext>
            </a:extLst>
          </p:cNvPr>
          <p:cNvSpPr/>
          <p:nvPr/>
        </p:nvSpPr>
        <p:spPr>
          <a:xfrm>
            <a:off x="3084952" y="3635559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F0F0C7A-0129-D371-E34F-61D423134817}"/>
              </a:ext>
            </a:extLst>
          </p:cNvPr>
          <p:cNvSpPr/>
          <p:nvPr/>
        </p:nvSpPr>
        <p:spPr>
          <a:xfrm>
            <a:off x="4381209" y="3637609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FE5FDF6-BBA4-49B7-21BC-BFD38D0ACFE9}"/>
              </a:ext>
            </a:extLst>
          </p:cNvPr>
          <p:cNvSpPr/>
          <p:nvPr/>
        </p:nvSpPr>
        <p:spPr>
          <a:xfrm>
            <a:off x="1778907" y="2753483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ACD09D3-1269-9C10-DC2D-F8E122CB9188}"/>
              </a:ext>
            </a:extLst>
          </p:cNvPr>
          <p:cNvCxnSpPr>
            <a:cxnSpLocks/>
          </p:cNvCxnSpPr>
          <p:nvPr/>
        </p:nvCxnSpPr>
        <p:spPr>
          <a:xfrm flipV="1">
            <a:off x="4409953" y="3086929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9B1D232-966B-56BD-683B-97088BE21A26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809387" y="2652437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11FD6BF-2873-A6CA-09DD-DFC5BC8B1731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3101849" y="2652436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6D7F20F-71DF-5509-19B2-91866F37024E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4393717" y="2656202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A192FA89-073C-E5C5-B64F-6B9B1BC5BFC4}"/>
              </a:ext>
            </a:extLst>
          </p:cNvPr>
          <p:cNvSpPr/>
          <p:nvPr/>
        </p:nvSpPr>
        <p:spPr>
          <a:xfrm>
            <a:off x="2777287" y="2407777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BDB5D2A-CA8D-2622-A965-2EC1BAEDE870}"/>
              </a:ext>
            </a:extLst>
          </p:cNvPr>
          <p:cNvSpPr/>
          <p:nvPr/>
        </p:nvSpPr>
        <p:spPr>
          <a:xfrm>
            <a:off x="4065939" y="2411543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D91A7F9-4D0F-4764-F18F-E7E6F1596958}"/>
              </a:ext>
            </a:extLst>
          </p:cNvPr>
          <p:cNvSpPr/>
          <p:nvPr/>
        </p:nvSpPr>
        <p:spPr>
          <a:xfrm>
            <a:off x="3067536" y="2753483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B0911CC-3715-450E-C26F-69BBDD6613D0}"/>
              </a:ext>
            </a:extLst>
          </p:cNvPr>
          <p:cNvSpPr/>
          <p:nvPr/>
        </p:nvSpPr>
        <p:spPr>
          <a:xfrm>
            <a:off x="4362912" y="2753483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4116CFC-AD27-988E-E2B3-2B34E9EB0BA3}"/>
              </a:ext>
            </a:extLst>
          </p:cNvPr>
          <p:cNvCxnSpPr>
            <a:cxnSpLocks/>
          </p:cNvCxnSpPr>
          <p:nvPr/>
        </p:nvCxnSpPr>
        <p:spPr>
          <a:xfrm rot="10800000">
            <a:off x="1440022" y="2078408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1947778-C696-3645-4B70-8F712AB95A37}"/>
              </a:ext>
            </a:extLst>
          </p:cNvPr>
          <p:cNvCxnSpPr>
            <a:cxnSpLocks/>
          </p:cNvCxnSpPr>
          <p:nvPr/>
        </p:nvCxnSpPr>
        <p:spPr>
          <a:xfrm flipV="1">
            <a:off x="1802746" y="2217471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BE195F2-CFF2-471B-0332-6C50A2A38EBA}"/>
              </a:ext>
            </a:extLst>
          </p:cNvPr>
          <p:cNvCxnSpPr>
            <a:cxnSpLocks/>
          </p:cNvCxnSpPr>
          <p:nvPr/>
        </p:nvCxnSpPr>
        <p:spPr>
          <a:xfrm flipV="1">
            <a:off x="3095208" y="2217470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8678508-81A2-A269-AF22-1A3DD142DAC6}"/>
              </a:ext>
            </a:extLst>
          </p:cNvPr>
          <p:cNvCxnSpPr>
            <a:cxnSpLocks/>
          </p:cNvCxnSpPr>
          <p:nvPr/>
        </p:nvCxnSpPr>
        <p:spPr>
          <a:xfrm flipH="1" flipV="1">
            <a:off x="4387076" y="2221236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D557A75-83B4-5BC3-BD3B-F03D8C53D704}"/>
              </a:ext>
            </a:extLst>
          </p:cNvPr>
          <p:cNvSpPr/>
          <p:nvPr/>
        </p:nvSpPr>
        <p:spPr>
          <a:xfrm>
            <a:off x="1427724" y="1969401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6BC6C29-BD37-F84F-1EB8-03EC6F196961}"/>
              </a:ext>
            </a:extLst>
          </p:cNvPr>
          <p:cNvCxnSpPr>
            <a:cxnSpLocks/>
          </p:cNvCxnSpPr>
          <p:nvPr/>
        </p:nvCxnSpPr>
        <p:spPr>
          <a:xfrm flipV="1">
            <a:off x="1812919" y="3472579"/>
            <a:ext cx="278" cy="4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D872171-918C-1C9B-E289-3C34DFA8A09E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3114871" y="3472579"/>
            <a:ext cx="10947" cy="4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02DE46D-3B36-1195-E9A8-9A733A266C12}"/>
              </a:ext>
            </a:extLst>
          </p:cNvPr>
          <p:cNvCxnSpPr>
            <a:cxnSpLocks/>
          </p:cNvCxnSpPr>
          <p:nvPr/>
        </p:nvCxnSpPr>
        <p:spPr>
          <a:xfrm flipH="1" flipV="1">
            <a:off x="4411791" y="3485294"/>
            <a:ext cx="9109" cy="40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F559E3E-7CA3-A417-49B8-ADEC0CF3A8C0}"/>
              </a:ext>
            </a:extLst>
          </p:cNvPr>
          <p:cNvSpPr txBox="1"/>
          <p:nvPr/>
        </p:nvSpPr>
        <p:spPr>
          <a:xfrm>
            <a:off x="817898" y="1735453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#2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07B42BB-4293-47CF-28A2-F578AA5F87F6}"/>
              </a:ext>
            </a:extLst>
          </p:cNvPr>
          <p:cNvSpPr/>
          <p:nvPr/>
        </p:nvSpPr>
        <p:spPr>
          <a:xfrm>
            <a:off x="6828751" y="1671707"/>
            <a:ext cx="424532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6" name="מציין מיקום תוכן 2">
            <a:extLst>
              <a:ext uri="{FF2B5EF4-FFF2-40B4-BE49-F238E27FC236}">
                <a16:creationId xmlns:a16="http://schemas.microsoft.com/office/drawing/2014/main" id="{43F9388F-46D9-6DF0-D668-7B83CCFF0141}"/>
              </a:ext>
            </a:extLst>
          </p:cNvPr>
          <p:cNvSpPr txBox="1">
            <a:spLocks/>
          </p:cNvSpPr>
          <p:nvPr/>
        </p:nvSpPr>
        <p:spPr>
          <a:xfrm>
            <a:off x="6623252" y="1357724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decoder stack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56CF396-CC3D-0558-DA69-A27E2FDD838A}"/>
              </a:ext>
            </a:extLst>
          </p:cNvPr>
          <p:cNvSpPr/>
          <p:nvPr/>
        </p:nvSpPr>
        <p:spPr>
          <a:xfrm>
            <a:off x="6998798" y="2842271"/>
            <a:ext cx="3900916" cy="2597398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6D8A01-6DE5-D2FC-1338-C225F52B3886}"/>
              </a:ext>
            </a:extLst>
          </p:cNvPr>
          <p:cNvCxnSpPr>
            <a:cxnSpLocks/>
          </p:cNvCxnSpPr>
          <p:nvPr/>
        </p:nvCxnSpPr>
        <p:spPr>
          <a:xfrm flipV="1">
            <a:off x="7657985" y="5353900"/>
            <a:ext cx="0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53528B3-FB05-000C-49A5-1A4825839009}"/>
              </a:ext>
            </a:extLst>
          </p:cNvPr>
          <p:cNvSpPr/>
          <p:nvPr/>
        </p:nvSpPr>
        <p:spPr>
          <a:xfrm>
            <a:off x="7270545" y="5109241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DBA4AB1-A5FD-16EF-3C18-BFCFC179A714}"/>
              </a:ext>
            </a:extLst>
          </p:cNvPr>
          <p:cNvCxnSpPr>
            <a:cxnSpLocks/>
          </p:cNvCxnSpPr>
          <p:nvPr/>
        </p:nvCxnSpPr>
        <p:spPr>
          <a:xfrm flipV="1">
            <a:off x="7657985" y="49682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18287895-0F35-9839-D99F-3FEE0AB7918D}"/>
              </a:ext>
            </a:extLst>
          </p:cNvPr>
          <p:cNvSpPr/>
          <p:nvPr/>
        </p:nvSpPr>
        <p:spPr>
          <a:xfrm>
            <a:off x="7282101" y="4723591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F05609-F4B2-9ED0-7FB9-2D9D79BFDAD1}"/>
              </a:ext>
            </a:extLst>
          </p:cNvPr>
          <p:cNvCxnSpPr>
            <a:cxnSpLocks/>
          </p:cNvCxnSpPr>
          <p:nvPr/>
        </p:nvCxnSpPr>
        <p:spPr>
          <a:xfrm flipV="1">
            <a:off x="8963469" y="49704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F5ACC30-15BB-BD7A-6A87-FA4EC7C27AE2}"/>
              </a:ext>
            </a:extLst>
          </p:cNvPr>
          <p:cNvCxnSpPr>
            <a:cxnSpLocks/>
            <a:stCxn id="138" idx="4"/>
            <a:endCxn id="135" idx="1"/>
          </p:cNvCxnSpPr>
          <p:nvPr/>
        </p:nvCxnSpPr>
        <p:spPr>
          <a:xfrm rot="5400000" flipH="1">
            <a:off x="7100304" y="5027718"/>
            <a:ext cx="743288" cy="379694"/>
          </a:xfrm>
          <a:prstGeom prst="bentConnector4">
            <a:avLst>
              <a:gd name="adj1" fmla="val 5282"/>
              <a:gd name="adj2" fmla="val 16020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3CF120BD-7BDC-A76B-12C6-E53315535C2A}"/>
              </a:ext>
            </a:extLst>
          </p:cNvPr>
          <p:cNvSpPr/>
          <p:nvPr/>
        </p:nvSpPr>
        <p:spPr>
          <a:xfrm>
            <a:off x="7627505" y="5520629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717596-7F3B-ED1B-A669-A07D4B6C7714}"/>
              </a:ext>
            </a:extLst>
          </p:cNvPr>
          <p:cNvSpPr txBox="1"/>
          <p:nvPr/>
        </p:nvSpPr>
        <p:spPr>
          <a:xfrm>
            <a:off x="6744098" y="2779152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E72E4E7-11EF-8BA0-1BDB-74F38FD59E3F}"/>
              </a:ext>
            </a:extLst>
          </p:cNvPr>
          <p:cNvCxnSpPr>
            <a:cxnSpLocks/>
          </p:cNvCxnSpPr>
          <p:nvPr/>
        </p:nvCxnSpPr>
        <p:spPr>
          <a:xfrm flipV="1">
            <a:off x="10258551" y="49682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2662ABAD-9155-6FFC-8560-D6F64A5F30B2}"/>
              </a:ext>
            </a:extLst>
          </p:cNvPr>
          <p:cNvSpPr txBox="1"/>
          <p:nvPr/>
        </p:nvSpPr>
        <p:spPr>
          <a:xfrm>
            <a:off x="7063229" y="1736105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#2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01A45D9-B212-4CF0-AAC2-1212128B4B1D}"/>
              </a:ext>
            </a:extLst>
          </p:cNvPr>
          <p:cNvSpPr/>
          <p:nvPr/>
        </p:nvSpPr>
        <p:spPr>
          <a:xfrm>
            <a:off x="7277960" y="4277159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Encoder-Decoder 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8DF9201-6674-4594-4858-2044E0D8530F}"/>
              </a:ext>
            </a:extLst>
          </p:cNvPr>
          <p:cNvCxnSpPr>
            <a:cxnSpLocks/>
          </p:cNvCxnSpPr>
          <p:nvPr/>
        </p:nvCxnSpPr>
        <p:spPr>
          <a:xfrm flipV="1">
            <a:off x="7669753" y="4536449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B97A71B-8DE7-340E-5A5D-F468824CF606}"/>
              </a:ext>
            </a:extLst>
          </p:cNvPr>
          <p:cNvCxnSpPr>
            <a:cxnSpLocks/>
          </p:cNvCxnSpPr>
          <p:nvPr/>
        </p:nvCxnSpPr>
        <p:spPr>
          <a:xfrm flipV="1">
            <a:off x="8962215" y="4536448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EC8CC5-F8DF-6F7E-75BC-BC423446518F}"/>
              </a:ext>
            </a:extLst>
          </p:cNvPr>
          <p:cNvCxnSpPr>
            <a:cxnSpLocks/>
          </p:cNvCxnSpPr>
          <p:nvPr/>
        </p:nvCxnSpPr>
        <p:spPr>
          <a:xfrm flipH="1" flipV="1">
            <a:off x="10254083" y="4540214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BCCA6E0E-1507-5913-0099-32FD66DE6EAC}"/>
              </a:ext>
            </a:extLst>
          </p:cNvPr>
          <p:cNvSpPr/>
          <p:nvPr/>
        </p:nvSpPr>
        <p:spPr>
          <a:xfrm>
            <a:off x="10223278" y="4637495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BF53D23-513F-890A-7829-669874919EEE}"/>
              </a:ext>
            </a:extLst>
          </p:cNvPr>
          <p:cNvCxnSpPr>
            <a:cxnSpLocks/>
          </p:cNvCxnSpPr>
          <p:nvPr/>
        </p:nvCxnSpPr>
        <p:spPr>
          <a:xfrm flipV="1">
            <a:off x="7646429" y="414478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3E5773B1-DD62-FCFF-4819-9BA4E254F52E}"/>
              </a:ext>
            </a:extLst>
          </p:cNvPr>
          <p:cNvSpPr/>
          <p:nvPr/>
        </p:nvSpPr>
        <p:spPr>
          <a:xfrm>
            <a:off x="7270545" y="3900121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38FB899-A275-B0E2-E2E2-1315DF45B5E4}"/>
              </a:ext>
            </a:extLst>
          </p:cNvPr>
          <p:cNvCxnSpPr>
            <a:cxnSpLocks/>
          </p:cNvCxnSpPr>
          <p:nvPr/>
        </p:nvCxnSpPr>
        <p:spPr>
          <a:xfrm flipV="1">
            <a:off x="8951913" y="414698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FEF1CCB-4EBD-8B63-098D-7DC89FF6C53F}"/>
              </a:ext>
            </a:extLst>
          </p:cNvPr>
          <p:cNvCxnSpPr>
            <a:cxnSpLocks/>
          </p:cNvCxnSpPr>
          <p:nvPr/>
        </p:nvCxnSpPr>
        <p:spPr>
          <a:xfrm flipV="1">
            <a:off x="10246995" y="414478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3E3ED784-7F87-B367-0FA5-8DEA0320A663}"/>
              </a:ext>
            </a:extLst>
          </p:cNvPr>
          <p:cNvCxnSpPr>
            <a:cxnSpLocks/>
          </p:cNvCxnSpPr>
          <p:nvPr/>
        </p:nvCxnSpPr>
        <p:spPr>
          <a:xfrm rot="10800000">
            <a:off x="7289908" y="3965411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5C025D43-F55E-1F4A-10F5-FCCCBD31B123}"/>
              </a:ext>
            </a:extLst>
          </p:cNvPr>
          <p:cNvSpPr/>
          <p:nvPr/>
        </p:nvSpPr>
        <p:spPr>
          <a:xfrm>
            <a:off x="7635312" y="464011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E6F1B1E9-4F6D-3A65-4A3D-A0D5A0CD1BD6}"/>
              </a:ext>
            </a:extLst>
          </p:cNvPr>
          <p:cNvSpPr/>
          <p:nvPr/>
        </p:nvSpPr>
        <p:spPr>
          <a:xfrm>
            <a:off x="8931832" y="4636369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20E36A35-B8D9-0252-FA5A-42CB9F55DF4A}"/>
              </a:ext>
            </a:extLst>
          </p:cNvPr>
          <p:cNvSpPr/>
          <p:nvPr/>
        </p:nvSpPr>
        <p:spPr>
          <a:xfrm>
            <a:off x="7349326" y="3455956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5CEDEB58-F99A-445F-5183-CA47DBFAE658}"/>
              </a:ext>
            </a:extLst>
          </p:cNvPr>
          <p:cNvSpPr/>
          <p:nvPr/>
        </p:nvSpPr>
        <p:spPr>
          <a:xfrm>
            <a:off x="8641194" y="3455955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CF5EA9B6-D8BC-1864-205D-49B034F54BE4}"/>
              </a:ext>
            </a:extLst>
          </p:cNvPr>
          <p:cNvSpPr/>
          <p:nvPr/>
        </p:nvSpPr>
        <p:spPr>
          <a:xfrm>
            <a:off x="9929846" y="3459721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16BC129F-3BE9-AE3D-434F-488EE64BDB7D}"/>
              </a:ext>
            </a:extLst>
          </p:cNvPr>
          <p:cNvCxnSpPr>
            <a:cxnSpLocks/>
          </p:cNvCxnSpPr>
          <p:nvPr/>
        </p:nvCxnSpPr>
        <p:spPr>
          <a:xfrm rot="10800000">
            <a:off x="7303929" y="3126586"/>
            <a:ext cx="2947706" cy="707299"/>
          </a:xfrm>
          <a:prstGeom prst="bentConnector3">
            <a:avLst>
              <a:gd name="adj1" fmla="val 10491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385A000-CDB8-3FE9-E569-930FA2360DD3}"/>
              </a:ext>
            </a:extLst>
          </p:cNvPr>
          <p:cNvCxnSpPr>
            <a:cxnSpLocks/>
          </p:cNvCxnSpPr>
          <p:nvPr/>
        </p:nvCxnSpPr>
        <p:spPr>
          <a:xfrm flipV="1">
            <a:off x="7666653" y="3265649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1FCE79A-2D62-421B-2B85-E94F9B0CDF4F}"/>
              </a:ext>
            </a:extLst>
          </p:cNvPr>
          <p:cNvCxnSpPr>
            <a:cxnSpLocks/>
          </p:cNvCxnSpPr>
          <p:nvPr/>
        </p:nvCxnSpPr>
        <p:spPr>
          <a:xfrm flipV="1">
            <a:off x="8959115" y="3265648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991AD89-B4F4-3477-2D2C-7E32CF5140C7}"/>
              </a:ext>
            </a:extLst>
          </p:cNvPr>
          <p:cNvCxnSpPr>
            <a:cxnSpLocks/>
          </p:cNvCxnSpPr>
          <p:nvPr/>
        </p:nvCxnSpPr>
        <p:spPr>
          <a:xfrm flipH="1" flipV="1">
            <a:off x="10250983" y="3269414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385C3192-172F-5308-6025-27F3B80946F3}"/>
              </a:ext>
            </a:extLst>
          </p:cNvPr>
          <p:cNvSpPr/>
          <p:nvPr/>
        </p:nvSpPr>
        <p:spPr>
          <a:xfrm>
            <a:off x="7291631" y="3017579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Add &amp; Normalize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58D097A-8006-9536-8FAD-FFB22C81F28E}"/>
              </a:ext>
            </a:extLst>
          </p:cNvPr>
          <p:cNvCxnSpPr>
            <a:cxnSpLocks/>
          </p:cNvCxnSpPr>
          <p:nvPr/>
        </p:nvCxnSpPr>
        <p:spPr>
          <a:xfrm flipV="1">
            <a:off x="7651353" y="3711781"/>
            <a:ext cx="3810" cy="189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B3B7CA-3FD7-95A7-C795-561CDBE3CF6D}"/>
              </a:ext>
            </a:extLst>
          </p:cNvPr>
          <p:cNvCxnSpPr>
            <a:cxnSpLocks/>
          </p:cNvCxnSpPr>
          <p:nvPr/>
        </p:nvCxnSpPr>
        <p:spPr>
          <a:xfrm flipV="1">
            <a:off x="8943815" y="3711780"/>
            <a:ext cx="3216" cy="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D5B52F5-8E58-5348-CBE4-555080E9EE79}"/>
              </a:ext>
            </a:extLst>
          </p:cNvPr>
          <p:cNvCxnSpPr>
            <a:cxnSpLocks/>
          </p:cNvCxnSpPr>
          <p:nvPr/>
        </p:nvCxnSpPr>
        <p:spPr>
          <a:xfrm flipH="1" flipV="1">
            <a:off x="10235683" y="3715546"/>
            <a:ext cx="3485" cy="18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1AD0D410-6F50-36F2-9D96-D7D24402D057}"/>
              </a:ext>
            </a:extLst>
          </p:cNvPr>
          <p:cNvSpPr/>
          <p:nvPr/>
        </p:nvSpPr>
        <p:spPr>
          <a:xfrm>
            <a:off x="10207084" y="3808845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5AFF310-A9B7-8CA6-7EDE-B6BC36D682C0}"/>
              </a:ext>
            </a:extLst>
          </p:cNvPr>
          <p:cNvSpPr/>
          <p:nvPr/>
        </p:nvSpPr>
        <p:spPr>
          <a:xfrm>
            <a:off x="7619118" y="3811468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676D0FE-FE5C-DB4E-52A0-B8BC4A871D79}"/>
              </a:ext>
            </a:extLst>
          </p:cNvPr>
          <p:cNvSpPr/>
          <p:nvPr/>
        </p:nvSpPr>
        <p:spPr>
          <a:xfrm>
            <a:off x="8915638" y="3807719"/>
            <a:ext cx="68580" cy="68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806DA6F0-8B3F-DA26-83CA-96B823E24083}"/>
              </a:ext>
            </a:extLst>
          </p:cNvPr>
          <p:cNvSpPr/>
          <p:nvPr/>
        </p:nvSpPr>
        <p:spPr>
          <a:xfrm>
            <a:off x="6958829" y="2002658"/>
            <a:ext cx="3900916" cy="719973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B19928FA-4FFA-E743-A3BB-4D46F4412753}"/>
              </a:ext>
            </a:extLst>
          </p:cNvPr>
          <p:cNvSpPr/>
          <p:nvPr/>
        </p:nvSpPr>
        <p:spPr>
          <a:xfrm>
            <a:off x="4275812" y="1413164"/>
            <a:ext cx="3011679" cy="3035011"/>
          </a:xfrm>
          <a:custGeom>
            <a:avLst/>
            <a:gdLst>
              <a:gd name="connsiteX0" fmla="*/ 19097 w 3011679"/>
              <a:gd name="connsiteY0" fmla="*/ 295563 h 3048000"/>
              <a:gd name="connsiteX1" fmla="*/ 9861 w 3011679"/>
              <a:gd name="connsiteY1" fmla="*/ 138545 h 3048000"/>
              <a:gd name="connsiteX2" fmla="*/ 624 w 3011679"/>
              <a:gd name="connsiteY2" fmla="*/ 110836 h 3048000"/>
              <a:gd name="connsiteX3" fmla="*/ 92988 w 3011679"/>
              <a:gd name="connsiteY3" fmla="*/ 46181 h 3048000"/>
              <a:gd name="connsiteX4" fmla="*/ 139170 w 3011679"/>
              <a:gd name="connsiteY4" fmla="*/ 36945 h 3048000"/>
              <a:gd name="connsiteX5" fmla="*/ 194588 w 3011679"/>
              <a:gd name="connsiteY5" fmla="*/ 27709 h 3048000"/>
              <a:gd name="connsiteX6" fmla="*/ 730297 w 3011679"/>
              <a:gd name="connsiteY6" fmla="*/ 18472 h 3048000"/>
              <a:gd name="connsiteX7" fmla="*/ 1201352 w 3011679"/>
              <a:gd name="connsiteY7" fmla="*/ 0 h 3048000"/>
              <a:gd name="connsiteX8" fmla="*/ 1580043 w 3011679"/>
              <a:gd name="connsiteY8" fmla="*/ 9236 h 3048000"/>
              <a:gd name="connsiteX9" fmla="*/ 1626224 w 3011679"/>
              <a:gd name="connsiteY9" fmla="*/ 27709 h 3048000"/>
              <a:gd name="connsiteX10" fmla="*/ 1653933 w 3011679"/>
              <a:gd name="connsiteY10" fmla="*/ 55418 h 3048000"/>
              <a:gd name="connsiteX11" fmla="*/ 1700115 w 3011679"/>
              <a:gd name="connsiteY11" fmla="*/ 92363 h 3048000"/>
              <a:gd name="connsiteX12" fmla="*/ 1727824 w 3011679"/>
              <a:gd name="connsiteY12" fmla="*/ 147781 h 3048000"/>
              <a:gd name="connsiteX13" fmla="*/ 1755533 w 3011679"/>
              <a:gd name="connsiteY13" fmla="*/ 240145 h 3048000"/>
              <a:gd name="connsiteX14" fmla="*/ 1820188 w 3011679"/>
              <a:gd name="connsiteY14" fmla="*/ 517236 h 3048000"/>
              <a:gd name="connsiteX15" fmla="*/ 1829424 w 3011679"/>
              <a:gd name="connsiteY15" fmla="*/ 683491 h 3048000"/>
              <a:gd name="connsiteX16" fmla="*/ 1847897 w 3011679"/>
              <a:gd name="connsiteY16" fmla="*/ 1357745 h 3048000"/>
              <a:gd name="connsiteX17" fmla="*/ 1866370 w 3011679"/>
              <a:gd name="connsiteY17" fmla="*/ 1514763 h 3048000"/>
              <a:gd name="connsiteX18" fmla="*/ 1875606 w 3011679"/>
              <a:gd name="connsiteY18" fmla="*/ 1681018 h 3048000"/>
              <a:gd name="connsiteX19" fmla="*/ 1894079 w 3011679"/>
              <a:gd name="connsiteY19" fmla="*/ 1828800 h 3048000"/>
              <a:gd name="connsiteX20" fmla="*/ 1912552 w 3011679"/>
              <a:gd name="connsiteY20" fmla="*/ 2115127 h 3048000"/>
              <a:gd name="connsiteX21" fmla="*/ 1921788 w 3011679"/>
              <a:gd name="connsiteY21" fmla="*/ 2244436 h 3048000"/>
              <a:gd name="connsiteX22" fmla="*/ 1958733 w 3011679"/>
              <a:gd name="connsiteY22" fmla="*/ 2336800 h 3048000"/>
              <a:gd name="connsiteX23" fmla="*/ 1977206 w 3011679"/>
              <a:gd name="connsiteY23" fmla="*/ 2429163 h 3048000"/>
              <a:gd name="connsiteX24" fmla="*/ 2004915 w 3011679"/>
              <a:gd name="connsiteY24" fmla="*/ 2503054 h 3048000"/>
              <a:gd name="connsiteX25" fmla="*/ 2023388 w 3011679"/>
              <a:gd name="connsiteY25" fmla="*/ 2567709 h 3048000"/>
              <a:gd name="connsiteX26" fmla="*/ 2134224 w 3011679"/>
              <a:gd name="connsiteY26" fmla="*/ 2798618 h 3048000"/>
              <a:gd name="connsiteX27" fmla="*/ 2208115 w 3011679"/>
              <a:gd name="connsiteY27" fmla="*/ 2900218 h 3048000"/>
              <a:gd name="connsiteX28" fmla="*/ 2254297 w 3011679"/>
              <a:gd name="connsiteY28" fmla="*/ 2964872 h 3048000"/>
              <a:gd name="connsiteX29" fmla="*/ 2300479 w 3011679"/>
              <a:gd name="connsiteY29" fmla="*/ 2992581 h 3048000"/>
              <a:gd name="connsiteX30" fmla="*/ 2337424 w 3011679"/>
              <a:gd name="connsiteY30" fmla="*/ 3020291 h 3048000"/>
              <a:gd name="connsiteX31" fmla="*/ 2420552 w 3011679"/>
              <a:gd name="connsiteY31" fmla="*/ 3048000 h 3048000"/>
              <a:gd name="connsiteX32" fmla="*/ 2632988 w 3011679"/>
              <a:gd name="connsiteY32" fmla="*/ 3038763 h 3048000"/>
              <a:gd name="connsiteX33" fmla="*/ 2706879 w 3011679"/>
              <a:gd name="connsiteY33" fmla="*/ 3020291 h 3048000"/>
              <a:gd name="connsiteX34" fmla="*/ 2762297 w 3011679"/>
              <a:gd name="connsiteY34" fmla="*/ 3011054 h 3048000"/>
              <a:gd name="connsiteX35" fmla="*/ 2817715 w 3011679"/>
              <a:gd name="connsiteY35" fmla="*/ 2992581 h 3048000"/>
              <a:gd name="connsiteX36" fmla="*/ 2947024 w 3011679"/>
              <a:gd name="connsiteY36" fmla="*/ 2974109 h 3048000"/>
              <a:gd name="connsiteX37" fmla="*/ 3011679 w 3011679"/>
              <a:gd name="connsiteY37" fmla="*/ 2964872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11679" h="3048000">
                <a:moveTo>
                  <a:pt x="19097" y="295563"/>
                </a:moveTo>
                <a:cubicBezTo>
                  <a:pt x="16018" y="243224"/>
                  <a:pt x="15078" y="190715"/>
                  <a:pt x="9861" y="138545"/>
                </a:cubicBezTo>
                <a:cubicBezTo>
                  <a:pt x="8892" y="128857"/>
                  <a:pt x="-2795" y="119952"/>
                  <a:pt x="624" y="110836"/>
                </a:cubicBezTo>
                <a:cubicBezTo>
                  <a:pt x="18772" y="62442"/>
                  <a:pt x="49450" y="58055"/>
                  <a:pt x="92988" y="46181"/>
                </a:cubicBezTo>
                <a:cubicBezTo>
                  <a:pt x="108134" y="42050"/>
                  <a:pt x="123724" y="39753"/>
                  <a:pt x="139170" y="36945"/>
                </a:cubicBezTo>
                <a:cubicBezTo>
                  <a:pt x="157595" y="33595"/>
                  <a:pt x="175870" y="28294"/>
                  <a:pt x="194588" y="27709"/>
                </a:cubicBezTo>
                <a:cubicBezTo>
                  <a:pt x="373097" y="22131"/>
                  <a:pt x="551727" y="21551"/>
                  <a:pt x="730297" y="18472"/>
                </a:cubicBezTo>
                <a:lnTo>
                  <a:pt x="1201352" y="0"/>
                </a:lnTo>
                <a:cubicBezTo>
                  <a:pt x="1327620" y="0"/>
                  <a:pt x="1453813" y="6157"/>
                  <a:pt x="1580043" y="9236"/>
                </a:cubicBezTo>
                <a:cubicBezTo>
                  <a:pt x="1595437" y="15394"/>
                  <a:pt x="1612165" y="18922"/>
                  <a:pt x="1626224" y="27709"/>
                </a:cubicBezTo>
                <a:cubicBezTo>
                  <a:pt x="1637301" y="34632"/>
                  <a:pt x="1644103" y="46817"/>
                  <a:pt x="1653933" y="55418"/>
                </a:cubicBezTo>
                <a:cubicBezTo>
                  <a:pt x="1668769" y="68400"/>
                  <a:pt x="1684721" y="80048"/>
                  <a:pt x="1700115" y="92363"/>
                </a:cubicBezTo>
                <a:cubicBezTo>
                  <a:pt x="1709351" y="110836"/>
                  <a:pt x="1720572" y="128443"/>
                  <a:pt x="1727824" y="147781"/>
                </a:cubicBezTo>
                <a:cubicBezTo>
                  <a:pt x="1739110" y="177878"/>
                  <a:pt x="1747251" y="209087"/>
                  <a:pt x="1755533" y="240145"/>
                </a:cubicBezTo>
                <a:cubicBezTo>
                  <a:pt x="1798571" y="401537"/>
                  <a:pt x="1794590" y="389245"/>
                  <a:pt x="1820188" y="517236"/>
                </a:cubicBezTo>
                <a:cubicBezTo>
                  <a:pt x="1823267" y="572654"/>
                  <a:pt x="1827595" y="628017"/>
                  <a:pt x="1829424" y="683491"/>
                </a:cubicBezTo>
                <a:cubicBezTo>
                  <a:pt x="1836832" y="908205"/>
                  <a:pt x="1837914" y="1133131"/>
                  <a:pt x="1847897" y="1357745"/>
                </a:cubicBezTo>
                <a:cubicBezTo>
                  <a:pt x="1850237" y="1410393"/>
                  <a:pt x="1860212" y="1462424"/>
                  <a:pt x="1866370" y="1514763"/>
                </a:cubicBezTo>
                <a:cubicBezTo>
                  <a:pt x="1869449" y="1570181"/>
                  <a:pt x="1870728" y="1625729"/>
                  <a:pt x="1875606" y="1681018"/>
                </a:cubicBezTo>
                <a:cubicBezTo>
                  <a:pt x="1879969" y="1730470"/>
                  <a:pt x="1889869" y="1779335"/>
                  <a:pt x="1894079" y="1828800"/>
                </a:cubicBezTo>
                <a:cubicBezTo>
                  <a:pt x="1902189" y="1924096"/>
                  <a:pt x="1906190" y="2019698"/>
                  <a:pt x="1912552" y="2115127"/>
                </a:cubicBezTo>
                <a:cubicBezTo>
                  <a:pt x="1915426" y="2158244"/>
                  <a:pt x="1905739" y="2204314"/>
                  <a:pt x="1921788" y="2244436"/>
                </a:cubicBezTo>
                <a:cubicBezTo>
                  <a:pt x="1934103" y="2275224"/>
                  <a:pt x="1949205" y="2305039"/>
                  <a:pt x="1958733" y="2336800"/>
                </a:cubicBezTo>
                <a:cubicBezTo>
                  <a:pt x="1967755" y="2366873"/>
                  <a:pt x="1968803" y="2398911"/>
                  <a:pt x="1977206" y="2429163"/>
                </a:cubicBezTo>
                <a:cubicBezTo>
                  <a:pt x="1984246" y="2454509"/>
                  <a:pt x="1996597" y="2478099"/>
                  <a:pt x="2004915" y="2503054"/>
                </a:cubicBezTo>
                <a:cubicBezTo>
                  <a:pt x="2012003" y="2524318"/>
                  <a:pt x="2015928" y="2546573"/>
                  <a:pt x="2023388" y="2567709"/>
                </a:cubicBezTo>
                <a:cubicBezTo>
                  <a:pt x="2058614" y="2667517"/>
                  <a:pt x="2078123" y="2695768"/>
                  <a:pt x="2134224" y="2798618"/>
                </a:cubicBezTo>
                <a:cubicBezTo>
                  <a:pt x="2201833" y="2922568"/>
                  <a:pt x="2138167" y="2814725"/>
                  <a:pt x="2208115" y="2900218"/>
                </a:cubicBezTo>
                <a:cubicBezTo>
                  <a:pt x="2224886" y="2920716"/>
                  <a:pt x="2235569" y="2946145"/>
                  <a:pt x="2254297" y="2964872"/>
                </a:cubicBezTo>
                <a:cubicBezTo>
                  <a:pt x="2266991" y="2977566"/>
                  <a:pt x="2285542" y="2982623"/>
                  <a:pt x="2300479" y="2992581"/>
                </a:cubicBezTo>
                <a:cubicBezTo>
                  <a:pt x="2313288" y="3001120"/>
                  <a:pt x="2323967" y="3012815"/>
                  <a:pt x="2337424" y="3020291"/>
                </a:cubicBezTo>
                <a:cubicBezTo>
                  <a:pt x="2365876" y="3036098"/>
                  <a:pt x="2390121" y="3040392"/>
                  <a:pt x="2420552" y="3048000"/>
                </a:cubicBezTo>
                <a:cubicBezTo>
                  <a:pt x="2491364" y="3044921"/>
                  <a:pt x="2562439" y="3045590"/>
                  <a:pt x="2632988" y="3038763"/>
                </a:cubicBezTo>
                <a:cubicBezTo>
                  <a:pt x="2658258" y="3036317"/>
                  <a:pt x="2681836" y="3024465"/>
                  <a:pt x="2706879" y="3020291"/>
                </a:cubicBezTo>
                <a:cubicBezTo>
                  <a:pt x="2725352" y="3017212"/>
                  <a:pt x="2744129" y="3015596"/>
                  <a:pt x="2762297" y="3011054"/>
                </a:cubicBezTo>
                <a:cubicBezTo>
                  <a:pt x="2781188" y="3006331"/>
                  <a:pt x="2798621" y="2996400"/>
                  <a:pt x="2817715" y="2992581"/>
                </a:cubicBezTo>
                <a:cubicBezTo>
                  <a:pt x="2860410" y="2984042"/>
                  <a:pt x="2903921" y="2980267"/>
                  <a:pt x="2947024" y="2974109"/>
                </a:cubicBezTo>
                <a:lnTo>
                  <a:pt x="3011679" y="29648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9CA9FCD4-8CAB-1D8D-45BD-12BA764A9EE4}"/>
              </a:ext>
            </a:extLst>
          </p:cNvPr>
          <p:cNvSpPr/>
          <p:nvPr/>
        </p:nvSpPr>
        <p:spPr>
          <a:xfrm>
            <a:off x="6114473" y="2170545"/>
            <a:ext cx="840509" cy="260615"/>
          </a:xfrm>
          <a:custGeom>
            <a:avLst/>
            <a:gdLst>
              <a:gd name="connsiteX0" fmla="*/ 0 w 840509"/>
              <a:gd name="connsiteY0" fmla="*/ 0 h 260615"/>
              <a:gd name="connsiteX1" fmla="*/ 92363 w 840509"/>
              <a:gd name="connsiteY1" fmla="*/ 92364 h 260615"/>
              <a:gd name="connsiteX2" fmla="*/ 138545 w 840509"/>
              <a:gd name="connsiteY2" fmla="*/ 138546 h 260615"/>
              <a:gd name="connsiteX3" fmla="*/ 212436 w 840509"/>
              <a:gd name="connsiteY3" fmla="*/ 175491 h 260615"/>
              <a:gd name="connsiteX4" fmla="*/ 249382 w 840509"/>
              <a:gd name="connsiteY4" fmla="*/ 203200 h 260615"/>
              <a:gd name="connsiteX5" fmla="*/ 295563 w 840509"/>
              <a:gd name="connsiteY5" fmla="*/ 212437 h 260615"/>
              <a:gd name="connsiteX6" fmla="*/ 424872 w 840509"/>
              <a:gd name="connsiteY6" fmla="*/ 240146 h 260615"/>
              <a:gd name="connsiteX7" fmla="*/ 840509 w 840509"/>
              <a:gd name="connsiteY7" fmla="*/ 249382 h 26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509" h="260615">
                <a:moveTo>
                  <a:pt x="0" y="0"/>
                </a:moveTo>
                <a:lnTo>
                  <a:pt x="92363" y="92364"/>
                </a:lnTo>
                <a:cubicBezTo>
                  <a:pt x="107757" y="107758"/>
                  <a:pt x="118332" y="130461"/>
                  <a:pt x="138545" y="138546"/>
                </a:cubicBezTo>
                <a:cubicBezTo>
                  <a:pt x="185639" y="157384"/>
                  <a:pt x="177221" y="150338"/>
                  <a:pt x="212436" y="175491"/>
                </a:cubicBezTo>
                <a:cubicBezTo>
                  <a:pt x="224963" y="184438"/>
                  <a:pt x="235315" y="196948"/>
                  <a:pt x="249382" y="203200"/>
                </a:cubicBezTo>
                <a:cubicBezTo>
                  <a:pt x="263727" y="209576"/>
                  <a:pt x="280527" y="207926"/>
                  <a:pt x="295563" y="212437"/>
                </a:cubicBezTo>
                <a:cubicBezTo>
                  <a:pt x="405778" y="245503"/>
                  <a:pt x="261121" y="221952"/>
                  <a:pt x="424872" y="240146"/>
                </a:cubicBezTo>
                <a:cubicBezTo>
                  <a:pt x="584280" y="279996"/>
                  <a:pt x="449124" y="249382"/>
                  <a:pt x="840509" y="2493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4D30B0A4-A819-61DF-D669-45D749DFD3E1}"/>
              </a:ext>
            </a:extLst>
          </p:cNvPr>
          <p:cNvSpPr/>
          <p:nvPr/>
        </p:nvSpPr>
        <p:spPr>
          <a:xfrm>
            <a:off x="6881091" y="2336800"/>
            <a:ext cx="84163" cy="193964"/>
          </a:xfrm>
          <a:custGeom>
            <a:avLst/>
            <a:gdLst>
              <a:gd name="connsiteX0" fmla="*/ 0 w 84163"/>
              <a:gd name="connsiteY0" fmla="*/ 0 h 193964"/>
              <a:gd name="connsiteX1" fmla="*/ 46182 w 84163"/>
              <a:gd name="connsiteY1" fmla="*/ 18473 h 193964"/>
              <a:gd name="connsiteX2" fmla="*/ 83127 w 84163"/>
              <a:gd name="connsiteY2" fmla="*/ 55418 h 193964"/>
              <a:gd name="connsiteX3" fmla="*/ 55418 w 84163"/>
              <a:gd name="connsiteY3" fmla="*/ 147782 h 193964"/>
              <a:gd name="connsiteX4" fmla="*/ 27709 w 84163"/>
              <a:gd name="connsiteY4" fmla="*/ 166255 h 193964"/>
              <a:gd name="connsiteX5" fmla="*/ 9236 w 84163"/>
              <a:gd name="connsiteY5" fmla="*/ 193964 h 19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63" h="193964">
                <a:moveTo>
                  <a:pt x="0" y="0"/>
                </a:moveTo>
                <a:cubicBezTo>
                  <a:pt x="15394" y="6158"/>
                  <a:pt x="32387" y="9276"/>
                  <a:pt x="46182" y="18473"/>
                </a:cubicBezTo>
                <a:cubicBezTo>
                  <a:pt x="60673" y="28134"/>
                  <a:pt x="78123" y="38736"/>
                  <a:pt x="83127" y="55418"/>
                </a:cubicBezTo>
                <a:cubicBezTo>
                  <a:pt x="88859" y="74526"/>
                  <a:pt x="69597" y="130767"/>
                  <a:pt x="55418" y="147782"/>
                </a:cubicBezTo>
                <a:cubicBezTo>
                  <a:pt x="48312" y="156310"/>
                  <a:pt x="35558" y="158406"/>
                  <a:pt x="27709" y="166255"/>
                </a:cubicBezTo>
                <a:cubicBezTo>
                  <a:pt x="19860" y="174104"/>
                  <a:pt x="15394" y="184728"/>
                  <a:pt x="9236" y="1939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5099E934-A0BA-C3C2-CF03-9BEEA0BCAFB1}"/>
              </a:ext>
            </a:extLst>
          </p:cNvPr>
          <p:cNvSpPr/>
          <p:nvPr/>
        </p:nvSpPr>
        <p:spPr>
          <a:xfrm>
            <a:off x="7204075" y="4324350"/>
            <a:ext cx="101812" cy="123825"/>
          </a:xfrm>
          <a:custGeom>
            <a:avLst/>
            <a:gdLst>
              <a:gd name="connsiteX0" fmla="*/ 15875 w 101812"/>
              <a:gd name="connsiteY0" fmla="*/ 0 h 123825"/>
              <a:gd name="connsiteX1" fmla="*/ 31750 w 101812"/>
              <a:gd name="connsiteY1" fmla="*/ 12700 h 123825"/>
              <a:gd name="connsiteX2" fmla="*/ 63500 w 101812"/>
              <a:gd name="connsiteY2" fmla="*/ 19050 h 123825"/>
              <a:gd name="connsiteX3" fmla="*/ 85725 w 101812"/>
              <a:gd name="connsiteY3" fmla="*/ 25400 h 123825"/>
              <a:gd name="connsiteX4" fmla="*/ 98425 w 101812"/>
              <a:gd name="connsiteY4" fmla="*/ 28575 h 123825"/>
              <a:gd name="connsiteX5" fmla="*/ 101600 w 101812"/>
              <a:gd name="connsiteY5" fmla="*/ 38100 h 123825"/>
              <a:gd name="connsiteX6" fmla="*/ 82550 w 101812"/>
              <a:gd name="connsiteY6" fmla="*/ 50800 h 123825"/>
              <a:gd name="connsiteX7" fmla="*/ 73025 w 101812"/>
              <a:gd name="connsiteY7" fmla="*/ 57150 h 123825"/>
              <a:gd name="connsiteX8" fmla="*/ 47625 w 101812"/>
              <a:gd name="connsiteY8" fmla="*/ 76200 h 123825"/>
              <a:gd name="connsiteX9" fmla="*/ 19050 w 101812"/>
              <a:gd name="connsiteY9" fmla="*/ 104775 h 123825"/>
              <a:gd name="connsiteX10" fmla="*/ 0 w 101812"/>
              <a:gd name="connsiteY10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812" h="123825">
                <a:moveTo>
                  <a:pt x="15875" y="0"/>
                </a:moveTo>
                <a:cubicBezTo>
                  <a:pt x="21167" y="4233"/>
                  <a:pt x="26003" y="9108"/>
                  <a:pt x="31750" y="12700"/>
                </a:cubicBezTo>
                <a:cubicBezTo>
                  <a:pt x="38555" y="16953"/>
                  <a:pt x="59919" y="18283"/>
                  <a:pt x="63500" y="19050"/>
                </a:cubicBezTo>
                <a:cubicBezTo>
                  <a:pt x="71034" y="20664"/>
                  <a:pt x="78292" y="23373"/>
                  <a:pt x="85725" y="25400"/>
                </a:cubicBezTo>
                <a:cubicBezTo>
                  <a:pt x="89935" y="26548"/>
                  <a:pt x="94192" y="27517"/>
                  <a:pt x="98425" y="28575"/>
                </a:cubicBezTo>
                <a:cubicBezTo>
                  <a:pt x="99483" y="31750"/>
                  <a:pt x="102658" y="34925"/>
                  <a:pt x="101600" y="38100"/>
                </a:cubicBezTo>
                <a:cubicBezTo>
                  <a:pt x="97989" y="48934"/>
                  <a:pt x="90163" y="46994"/>
                  <a:pt x="82550" y="50800"/>
                </a:cubicBezTo>
                <a:cubicBezTo>
                  <a:pt x="79137" y="52507"/>
                  <a:pt x="76111" y="54906"/>
                  <a:pt x="73025" y="57150"/>
                </a:cubicBezTo>
                <a:cubicBezTo>
                  <a:pt x="64466" y="63375"/>
                  <a:pt x="55109" y="68716"/>
                  <a:pt x="47625" y="76200"/>
                </a:cubicBezTo>
                <a:cubicBezTo>
                  <a:pt x="38100" y="85725"/>
                  <a:pt x="29826" y="96693"/>
                  <a:pt x="19050" y="104775"/>
                </a:cubicBezTo>
                <a:cubicBezTo>
                  <a:pt x="3297" y="116590"/>
                  <a:pt x="9285" y="109897"/>
                  <a:pt x="0" y="123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8" name="מציין מיקום תוכן 2">
            <a:extLst>
              <a:ext uri="{FF2B5EF4-FFF2-40B4-BE49-F238E27FC236}">
                <a16:creationId xmlns:a16="http://schemas.microsoft.com/office/drawing/2014/main" id="{9DC2639C-3117-BD26-839F-FFE6577B34DD}"/>
              </a:ext>
            </a:extLst>
          </p:cNvPr>
          <p:cNvSpPr txBox="1">
            <a:spLocks/>
          </p:cNvSpPr>
          <p:nvPr/>
        </p:nvSpPr>
        <p:spPr>
          <a:xfrm>
            <a:off x="2859596" y="609782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249" name="מציין מיקום תוכן 2">
            <a:extLst>
              <a:ext uri="{FF2B5EF4-FFF2-40B4-BE49-F238E27FC236}">
                <a16:creationId xmlns:a16="http://schemas.microsoft.com/office/drawing/2014/main" id="{AE7611CA-3143-1A5C-AAC5-19AF6CA7EB62}"/>
              </a:ext>
            </a:extLst>
          </p:cNvPr>
          <p:cNvSpPr txBox="1">
            <a:spLocks/>
          </p:cNvSpPr>
          <p:nvPr/>
        </p:nvSpPr>
        <p:spPr>
          <a:xfrm>
            <a:off x="3978135" y="608988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250" name="מציין מיקום תוכן 2">
            <a:extLst>
              <a:ext uri="{FF2B5EF4-FFF2-40B4-BE49-F238E27FC236}">
                <a16:creationId xmlns:a16="http://schemas.microsoft.com/office/drawing/2014/main" id="{498E6618-E522-191A-404E-9F7BC6EFACE4}"/>
              </a:ext>
            </a:extLst>
          </p:cNvPr>
          <p:cNvSpPr txBox="1">
            <a:spLocks/>
          </p:cNvSpPr>
          <p:nvPr/>
        </p:nvSpPr>
        <p:spPr>
          <a:xfrm>
            <a:off x="1673835" y="6097827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BDFE088-8EE0-00F9-BE1D-58D18CC4A421}"/>
              </a:ext>
            </a:extLst>
          </p:cNvPr>
          <p:cNvCxnSpPr>
            <a:cxnSpLocks/>
          </p:cNvCxnSpPr>
          <p:nvPr/>
        </p:nvCxnSpPr>
        <p:spPr>
          <a:xfrm flipH="1" flipV="1">
            <a:off x="8955302" y="2705100"/>
            <a:ext cx="13949" cy="12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6" name="Table 3">
            <a:extLst>
              <a:ext uri="{FF2B5EF4-FFF2-40B4-BE49-F238E27FC236}">
                <a16:creationId xmlns:a16="http://schemas.microsoft.com/office/drawing/2014/main" id="{BD4D4256-B224-09A0-3177-6DEFFC5A1C96}"/>
              </a:ext>
            </a:extLst>
          </p:cNvPr>
          <p:cNvGraphicFramePr>
            <a:graphicFrameLocks noGrp="1"/>
          </p:cNvGraphicFramePr>
          <p:nvPr/>
        </p:nvGraphicFramePr>
        <p:xfrm>
          <a:off x="5180072" y="1016180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257" name="Table 3">
            <a:extLst>
              <a:ext uri="{FF2B5EF4-FFF2-40B4-BE49-F238E27FC236}">
                <a16:creationId xmlns:a16="http://schemas.microsoft.com/office/drawing/2014/main" id="{D3AC8AB4-25AC-8C37-9850-52F167EA6B36}"/>
              </a:ext>
            </a:extLst>
          </p:cNvPr>
          <p:cNvGraphicFramePr>
            <a:graphicFrameLocks noGrp="1"/>
          </p:cNvGraphicFramePr>
          <p:nvPr/>
        </p:nvGraphicFramePr>
        <p:xfrm>
          <a:off x="5281427" y="1123910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מציין מיקום תוכן 2">
                <a:extLst>
                  <a:ext uri="{FF2B5EF4-FFF2-40B4-BE49-F238E27FC236}">
                    <a16:creationId xmlns:a16="http://schemas.microsoft.com/office/drawing/2014/main" id="{73B2286A-9B47-EDD5-8DD7-300379EFC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485" y="776435"/>
                <a:ext cx="68807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𝑒𝑛𝑐𝑑𝑒𝑐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8" name="מציין מיקום תוכן 2">
                <a:extLst>
                  <a:ext uri="{FF2B5EF4-FFF2-40B4-BE49-F238E27FC236}">
                    <a16:creationId xmlns:a16="http://schemas.microsoft.com/office/drawing/2014/main" id="{73B2286A-9B47-EDD5-8DD7-300379EF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485" y="776435"/>
                <a:ext cx="688076" cy="304801"/>
              </a:xfrm>
              <a:prstGeom prst="rect">
                <a:avLst/>
              </a:prstGeom>
              <a:blipFill>
                <a:blip r:embed="rId5"/>
                <a:stretch>
                  <a:fillRect l="-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מציין מיקום תוכן 2">
                <a:extLst>
                  <a:ext uri="{FF2B5EF4-FFF2-40B4-BE49-F238E27FC236}">
                    <a16:creationId xmlns:a16="http://schemas.microsoft.com/office/drawing/2014/main" id="{FC38551C-C268-A1B5-E917-CE75677D7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0806" y="1049851"/>
                <a:ext cx="572445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𝑒𝑛𝑐𝑑𝑒𝑐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9" name="מציין מיקום תוכן 2">
                <a:extLst>
                  <a:ext uri="{FF2B5EF4-FFF2-40B4-BE49-F238E27FC236}">
                    <a16:creationId xmlns:a16="http://schemas.microsoft.com/office/drawing/2014/main" id="{FC38551C-C268-A1B5-E917-CE75677D7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806" y="1049851"/>
                <a:ext cx="572445" cy="304801"/>
              </a:xfrm>
              <a:prstGeom prst="rect">
                <a:avLst/>
              </a:prstGeom>
              <a:blipFill>
                <a:blip r:embed="rId6"/>
                <a:stretch>
                  <a:fillRect l="-20430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9C817B13-F8E1-D8BC-4530-183B26CC62E4}"/>
              </a:ext>
            </a:extLst>
          </p:cNvPr>
          <p:cNvSpPr txBox="1">
            <a:spLocks/>
          </p:cNvSpPr>
          <p:nvPr/>
        </p:nvSpPr>
        <p:spPr>
          <a:xfrm>
            <a:off x="4808763" y="963581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2F7B9D0-3A2C-875C-944B-ACDBAC1187F2}"/>
              </a:ext>
            </a:extLst>
          </p:cNvPr>
          <p:cNvSpPr txBox="1">
            <a:spLocks/>
          </p:cNvSpPr>
          <p:nvPr/>
        </p:nvSpPr>
        <p:spPr>
          <a:xfrm>
            <a:off x="4667637" y="1185353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5F75893C-0F2A-4B0D-2AFC-288CA0E7EB18}"/>
              </a:ext>
            </a:extLst>
          </p:cNvPr>
          <p:cNvSpPr txBox="1">
            <a:spLocks/>
          </p:cNvSpPr>
          <p:nvPr/>
        </p:nvSpPr>
        <p:spPr>
          <a:xfrm>
            <a:off x="4307489" y="1416955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ED555058-2126-03EF-2368-90A0868F4450}"/>
              </a:ext>
            </a:extLst>
          </p:cNvPr>
          <p:cNvSpPr txBox="1">
            <a:spLocks/>
          </p:cNvSpPr>
          <p:nvPr/>
        </p:nvSpPr>
        <p:spPr>
          <a:xfrm>
            <a:off x="7312104" y="5827927"/>
            <a:ext cx="712907" cy="36512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&lt;start&gt;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FB58D5D8-F053-7E1F-0777-0E92ED827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280659"/>
              </p:ext>
            </p:extLst>
          </p:nvPr>
        </p:nvGraphicFramePr>
        <p:xfrm>
          <a:off x="5955205" y="4145587"/>
          <a:ext cx="688077" cy="21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12479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02B0CB77-E381-BC42-59AD-FEC8D42A6E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5772" y="389164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02B0CB77-E381-BC42-59AD-FEC8D42A6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772" y="3891645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740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05CCC9AF-6623-B5A3-0C33-550FBD8F7907}"/>
              </a:ext>
            </a:extLst>
          </p:cNvPr>
          <p:cNvSpPr txBox="1">
            <a:spLocks/>
          </p:cNvSpPr>
          <p:nvPr/>
        </p:nvSpPr>
        <p:spPr>
          <a:xfrm>
            <a:off x="5303712" y="4105855"/>
            <a:ext cx="712907" cy="36512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&lt;start&gt;</a:t>
            </a:r>
          </a:p>
        </p:txBody>
      </p:sp>
    </p:spTree>
    <p:extLst>
      <p:ext uri="{BB962C8B-B14F-4D97-AF65-F5344CB8AC3E}">
        <p14:creationId xmlns:p14="http://schemas.microsoft.com/office/powerpoint/2010/main" val="39478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9" dur="250" autoRev="1" fill="remov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0" dur="250" autoRev="1" fill="remov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1" dur="250" autoRev="1" fill="remov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250" autoRev="1" fill="remov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11" grpId="0"/>
      <p:bldP spid="21" grpId="0" animBg="1"/>
      <p:bldP spid="23" grpId="0" animBg="1"/>
      <p:bldP spid="24" grpId="0" animBg="1"/>
      <p:bldP spid="34" grpId="0" animBg="1"/>
      <p:bldP spid="35" grpId="0" animBg="1"/>
      <p:bldP spid="36" grpId="0" animBg="1"/>
      <p:bldP spid="46" grpId="0"/>
      <p:bldP spid="52" grpId="0" animBg="1"/>
      <p:bldP spid="57" grpId="0"/>
      <p:bldP spid="59" grpId="0"/>
      <p:bldP spid="78" grpId="0" animBg="1"/>
      <p:bldP spid="79" grpId="0" animBg="1"/>
      <p:bldP spid="86" grpId="0" animBg="1"/>
      <p:bldP spid="87" grpId="0" animBg="1"/>
      <p:bldP spid="93" grpId="0" animBg="1"/>
      <p:bldP spid="94" grpId="0" animBg="1"/>
      <p:bldP spid="95" grpId="0" animBg="1"/>
      <p:bldP spid="97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9" grpId="0" animBg="1"/>
      <p:bldP spid="110" grpId="0" animBg="1"/>
      <p:bldP spid="111" grpId="0" animBg="1"/>
      <p:bldP spid="112" grpId="0" animBg="1"/>
      <p:bldP spid="117" grpId="0" animBg="1"/>
      <p:bldP spid="124" grpId="0"/>
      <p:bldP spid="125" grpId="0" animBg="1"/>
      <p:bldP spid="126" grpId="0"/>
      <p:bldP spid="127" grpId="0" animBg="1"/>
      <p:bldP spid="132" grpId="0" animBg="1"/>
      <p:bldP spid="135" grpId="0" animBg="1"/>
      <p:bldP spid="138" grpId="0" animBg="1"/>
      <p:bldP spid="141" grpId="0"/>
      <p:bldP spid="188" grpId="0"/>
      <p:bldP spid="189" grpId="0" animBg="1"/>
      <p:bldP spid="189" grpId="1" animBg="1"/>
      <p:bldP spid="193" grpId="0" animBg="1"/>
      <p:bldP spid="198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12" grpId="0" animBg="1"/>
      <p:bldP spid="216" grpId="0" animBg="1"/>
      <p:bldP spid="217" grpId="0" animBg="1"/>
      <p:bldP spid="218" grpId="0" animBg="1"/>
      <p:bldP spid="219" grpId="0" animBg="1"/>
      <p:bldP spid="231" grpId="0" animBg="1"/>
      <p:bldP spid="233" grpId="0" animBg="1"/>
      <p:bldP spid="234" grpId="0" animBg="1"/>
      <p:bldP spid="237" grpId="0" animBg="1"/>
      <p:bldP spid="248" grpId="0"/>
      <p:bldP spid="249" grpId="0"/>
      <p:bldP spid="250" grpId="0"/>
      <p:bldP spid="258" grpId="0"/>
      <p:bldP spid="259" grpId="0"/>
      <p:bldP spid="7" grpId="0"/>
      <p:bldP spid="9" grpId="0"/>
      <p:bldP spid="10" grpId="0"/>
      <p:bldP spid="12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3">
            <a:extLst>
              <a:ext uri="{FF2B5EF4-FFF2-40B4-BE49-F238E27FC236}">
                <a16:creationId xmlns:a16="http://schemas.microsoft.com/office/drawing/2014/main" id="{4DF42E8B-BAA2-9163-9100-A1478E48D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816852"/>
              </p:ext>
            </p:extLst>
          </p:nvPr>
        </p:nvGraphicFramePr>
        <p:xfrm>
          <a:off x="9870969" y="2589339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9" name="Table 3">
            <a:extLst>
              <a:ext uri="{FF2B5EF4-FFF2-40B4-BE49-F238E27FC236}">
                <a16:creationId xmlns:a16="http://schemas.microsoft.com/office/drawing/2014/main" id="{8A07E2F7-A28E-F53B-22B5-13C78AD7F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89548"/>
              </p:ext>
            </p:extLst>
          </p:nvPr>
        </p:nvGraphicFramePr>
        <p:xfrm>
          <a:off x="7380254" y="2579815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4" name="Table 3">
            <a:extLst>
              <a:ext uri="{FF2B5EF4-FFF2-40B4-BE49-F238E27FC236}">
                <a16:creationId xmlns:a16="http://schemas.microsoft.com/office/drawing/2014/main" id="{739671C0-F8FD-C04C-FDE7-7677CBACE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893652"/>
              </p:ext>
            </p:extLst>
          </p:nvPr>
        </p:nvGraphicFramePr>
        <p:xfrm>
          <a:off x="4736167" y="2613642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5B1B9C0E-62FC-77FC-CC3A-3A3EC36D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18083"/>
              </p:ext>
            </p:extLst>
          </p:nvPr>
        </p:nvGraphicFramePr>
        <p:xfrm>
          <a:off x="9868325" y="2061394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6.3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5289270C-2ABE-C7F9-7079-6B7E563DC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93267"/>
              </p:ext>
            </p:extLst>
          </p:nvPr>
        </p:nvGraphicFramePr>
        <p:xfrm>
          <a:off x="7377610" y="2051870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74" y="249943"/>
            <a:ext cx="11274013" cy="688489"/>
          </a:xfrm>
        </p:spPr>
        <p:txBody>
          <a:bodyPr/>
          <a:lstStyle/>
          <a:p>
            <a:pPr algn="l" rtl="0"/>
            <a:r>
              <a:rPr lang="en-US">
                <a:latin typeface="+mj-lt"/>
              </a:rPr>
              <a:t>Encoder-decoder attention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22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B62C0C4-024F-AD3D-B86F-1A12659E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23902"/>
              </p:ext>
            </p:extLst>
          </p:nvPr>
        </p:nvGraphicFramePr>
        <p:xfrm>
          <a:off x="4507968" y="1623661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39FC6-293D-3595-233D-DC20444F9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291370"/>
              </p:ext>
            </p:extLst>
          </p:nvPr>
        </p:nvGraphicFramePr>
        <p:xfrm>
          <a:off x="7152055" y="1614137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4DF81A9-96D7-29D1-BC9E-5E183F786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7040"/>
              </p:ext>
            </p:extLst>
          </p:nvPr>
        </p:nvGraphicFramePr>
        <p:xfrm>
          <a:off x="9691707" y="1625968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68BD30AB-09D4-FC9D-B9E5-9E2C183CB662}"/>
              </a:ext>
            </a:extLst>
          </p:cNvPr>
          <p:cNvSpPr txBox="1">
            <a:spLocks/>
          </p:cNvSpPr>
          <p:nvPr/>
        </p:nvSpPr>
        <p:spPr>
          <a:xfrm>
            <a:off x="5133122" y="1075462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3512E23A-2CEF-2CCC-AA4A-E794F0358847}"/>
              </a:ext>
            </a:extLst>
          </p:cNvPr>
          <p:cNvSpPr txBox="1">
            <a:spLocks/>
          </p:cNvSpPr>
          <p:nvPr/>
        </p:nvSpPr>
        <p:spPr>
          <a:xfrm>
            <a:off x="7745780" y="1096100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6F5CFC8-1171-3B38-73B9-9087E7BF2F0A}"/>
              </a:ext>
            </a:extLst>
          </p:cNvPr>
          <p:cNvSpPr txBox="1">
            <a:spLocks/>
          </p:cNvSpPr>
          <p:nvPr/>
        </p:nvSpPr>
        <p:spPr>
          <a:xfrm>
            <a:off x="10097256" y="1075462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8093" y="159935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093" y="1599357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8640" y="158714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40" y="1587148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43317" y="159667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317" y="1596672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E9D6A17F-DC0C-E9D0-3548-2675DA2C5461}"/>
              </a:ext>
            </a:extLst>
          </p:cNvPr>
          <p:cNvSpPr txBox="1">
            <a:spLocks/>
          </p:cNvSpPr>
          <p:nvPr/>
        </p:nvSpPr>
        <p:spPr>
          <a:xfrm>
            <a:off x="3007850" y="1614137"/>
            <a:ext cx="1257445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Embedding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A31CCF0E-D14B-60F4-55E0-7655568F5050}"/>
              </a:ext>
            </a:extLst>
          </p:cNvPr>
          <p:cNvSpPr txBox="1">
            <a:spLocks/>
          </p:cNvSpPr>
          <p:nvPr/>
        </p:nvSpPr>
        <p:spPr>
          <a:xfrm>
            <a:off x="3560904" y="2113889"/>
            <a:ext cx="637263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Keys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52505B54-A158-A845-9668-ACCE9CDA4196}"/>
              </a:ext>
            </a:extLst>
          </p:cNvPr>
          <p:cNvSpPr txBox="1">
            <a:spLocks/>
          </p:cNvSpPr>
          <p:nvPr/>
        </p:nvSpPr>
        <p:spPr>
          <a:xfrm>
            <a:off x="3409194" y="2613642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Values</a:t>
            </a:r>
          </a:p>
        </p:txBody>
      </p:sp>
      <p:graphicFrame>
        <p:nvGraphicFramePr>
          <p:cNvPr id="45" name="Table 3">
            <a:extLst>
              <a:ext uri="{FF2B5EF4-FFF2-40B4-BE49-F238E27FC236}">
                <a16:creationId xmlns:a16="http://schemas.microsoft.com/office/drawing/2014/main" id="{A32887CA-BEC0-E07F-2ADE-87217E8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57409"/>
              </p:ext>
            </p:extLst>
          </p:nvPr>
        </p:nvGraphicFramePr>
        <p:xfrm>
          <a:off x="4733523" y="2085697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3.6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648" y="206139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648" y="2061393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7735" y="202756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35" y="2027566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8450" y="203709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450" y="2037090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6292" y="258933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292" y="2589338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0379" y="255551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79" y="2555511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01094" y="256503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094" y="2565035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0139F0B-4D59-8DC4-ECC3-19C81432F41F}"/>
              </a:ext>
            </a:extLst>
          </p:cNvPr>
          <p:cNvSpPr/>
          <p:nvPr/>
        </p:nvSpPr>
        <p:spPr>
          <a:xfrm>
            <a:off x="4152474" y="1016574"/>
            <a:ext cx="7563275" cy="204536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מציין מיקום תוכן 2">
            <a:extLst>
              <a:ext uri="{FF2B5EF4-FFF2-40B4-BE49-F238E27FC236}">
                <a16:creationId xmlns:a16="http://schemas.microsoft.com/office/drawing/2014/main" id="{4BF60981-CFED-ADF9-2854-E7A1804A0A7F}"/>
              </a:ext>
            </a:extLst>
          </p:cNvPr>
          <p:cNvSpPr txBox="1">
            <a:spLocks/>
          </p:cNvSpPr>
          <p:nvPr/>
        </p:nvSpPr>
        <p:spPr>
          <a:xfrm>
            <a:off x="1451055" y="1037852"/>
            <a:ext cx="851455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&lt;start&gt;</a:t>
            </a:r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F2831B3D-DD00-DFE8-CD53-4CC466B779A2}"/>
              </a:ext>
            </a:extLst>
          </p:cNvPr>
          <p:cNvSpPr txBox="1">
            <a:spLocks/>
          </p:cNvSpPr>
          <p:nvPr/>
        </p:nvSpPr>
        <p:spPr>
          <a:xfrm>
            <a:off x="8181976" y="733051"/>
            <a:ext cx="332561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Using the output of the last encoder</a:t>
            </a:r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61BC8BBE-2B34-C305-8242-E8682D16D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10658"/>
              </p:ext>
            </p:extLst>
          </p:nvPr>
        </p:nvGraphicFramePr>
        <p:xfrm>
          <a:off x="1221162" y="2085697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5FABBE8F-9371-D381-7F3B-00DCB24DFDBD}"/>
              </a:ext>
            </a:extLst>
          </p:cNvPr>
          <p:cNvSpPr txBox="1">
            <a:spLocks/>
          </p:cNvSpPr>
          <p:nvPr/>
        </p:nvSpPr>
        <p:spPr>
          <a:xfrm>
            <a:off x="114483" y="2092482"/>
            <a:ext cx="81089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AB719459-0493-2A13-F006-94B05BC7C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5681" y="205186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AB719459-0493-2A13-F006-94B05BC7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81" y="2051869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 l="-740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מציין מיקום תוכן 2">
            <a:extLst>
              <a:ext uri="{FF2B5EF4-FFF2-40B4-BE49-F238E27FC236}">
                <a16:creationId xmlns:a16="http://schemas.microsoft.com/office/drawing/2014/main" id="{049BB435-FBF2-62AC-8BCC-6241CB3B42BF}"/>
              </a:ext>
            </a:extLst>
          </p:cNvPr>
          <p:cNvSpPr txBox="1">
            <a:spLocks/>
          </p:cNvSpPr>
          <p:nvPr/>
        </p:nvSpPr>
        <p:spPr>
          <a:xfrm>
            <a:off x="2604719" y="3768131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146BFDB2-4150-2C6C-4509-6B8C2D53E6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38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=6.39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3" name="מציין מיקום תוכן 2">
                <a:extLst>
                  <a:ext uri="{FF2B5EF4-FFF2-40B4-BE49-F238E27FC236}">
                    <a16:creationId xmlns:a16="http://schemas.microsoft.com/office/drawing/2014/main" id="{146BFDB2-4150-2C6C-4509-6B8C2D53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38" y="3765522"/>
                <a:ext cx="1518051" cy="304801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7F2CB020-865A-D96B-543E-0A63F6DB2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7944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4" name="מציין מיקום תוכן 2">
                <a:extLst>
                  <a:ext uri="{FF2B5EF4-FFF2-40B4-BE49-F238E27FC236}">
                    <a16:creationId xmlns:a16="http://schemas.microsoft.com/office/drawing/2014/main" id="{7F2CB020-865A-D96B-543E-0A63F6DB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944" y="3765522"/>
                <a:ext cx="1518051" cy="304801"/>
              </a:xfrm>
              <a:prstGeom prst="rect">
                <a:avLst/>
              </a:prstGeom>
              <a:blipFill>
                <a:blip r:embed="rId1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CB05C870-7454-726B-7EEC-118B9AB2A3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0435" y="376552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=10.92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5" name="מציין מיקום תוכן 2">
                <a:extLst>
                  <a:ext uri="{FF2B5EF4-FFF2-40B4-BE49-F238E27FC236}">
                    <a16:creationId xmlns:a16="http://schemas.microsoft.com/office/drawing/2014/main" id="{CB05C870-7454-726B-7EEC-118B9AB2A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435" y="3765522"/>
                <a:ext cx="1518051" cy="304801"/>
              </a:xfrm>
              <a:prstGeom prst="rect">
                <a:avLst/>
              </a:prstGeom>
              <a:blipFill>
                <a:blip r:embed="rId1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מציין מיקום תוכן 2">
                <a:extLst>
                  <a:ext uri="{FF2B5EF4-FFF2-40B4-BE49-F238E27FC236}">
                    <a16:creationId xmlns:a16="http://schemas.microsoft.com/office/drawing/2014/main" id="{AE959D91-4CD6-49B0-A228-1E8E9FF39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236" y="4303187"/>
                <a:ext cx="1985153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r>
                  <a:rPr lang="en-US" b="1"/>
                  <a:t>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6" name="מציין מיקום תוכן 2">
                <a:extLst>
                  <a:ext uri="{FF2B5EF4-FFF2-40B4-BE49-F238E27FC236}">
                    <a16:creationId xmlns:a16="http://schemas.microsoft.com/office/drawing/2014/main" id="{AE959D91-4CD6-49B0-A228-1E8E9FF39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236" y="4303187"/>
                <a:ext cx="1985153" cy="365125"/>
              </a:xfrm>
              <a:prstGeom prst="rect">
                <a:avLst/>
              </a:prstGeom>
              <a:blipFill>
                <a:blip r:embed="rId16"/>
                <a:stretch>
                  <a:fillRect l="-1846" t="-1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3DEABF4A-CC56-390E-13E9-1CD1A58DA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9664" y="4333348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3.68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7" name="מציין מיקום תוכן 2">
                <a:extLst>
                  <a:ext uri="{FF2B5EF4-FFF2-40B4-BE49-F238E27FC236}">
                    <a16:creationId xmlns:a16="http://schemas.microsoft.com/office/drawing/2014/main" id="{3DEABF4A-CC56-390E-13E9-1CD1A58DA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664" y="4333348"/>
                <a:ext cx="684418" cy="3048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06919136-0812-173F-625D-D16053C3D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4760" y="433334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8" name="מציין מיקום תוכן 2">
                <a:extLst>
                  <a:ext uri="{FF2B5EF4-FFF2-40B4-BE49-F238E27FC236}">
                    <a16:creationId xmlns:a16="http://schemas.microsoft.com/office/drawing/2014/main" id="{06919136-0812-173F-625D-D16053C3D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60" y="4333347"/>
                <a:ext cx="684418" cy="3048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מציין מיקום תוכן 2">
                <a:extLst>
                  <a:ext uri="{FF2B5EF4-FFF2-40B4-BE49-F238E27FC236}">
                    <a16:creationId xmlns:a16="http://schemas.microsoft.com/office/drawing/2014/main" id="{BE4931AD-96B9-EA34-7B38-9C3232A567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1201" y="433334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6.30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1" name="מציין מיקום תוכן 2">
                <a:extLst>
                  <a:ext uri="{FF2B5EF4-FFF2-40B4-BE49-F238E27FC236}">
                    <a16:creationId xmlns:a16="http://schemas.microsoft.com/office/drawing/2014/main" id="{BE4931AD-96B9-EA34-7B38-9C3232A56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01" y="4333347"/>
                <a:ext cx="684418" cy="304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מציין מיקום תוכן 2">
            <a:extLst>
              <a:ext uri="{FF2B5EF4-FFF2-40B4-BE49-F238E27FC236}">
                <a16:creationId xmlns:a16="http://schemas.microsoft.com/office/drawing/2014/main" id="{C6925B12-D5F9-5B3B-C7B7-EA13822C7D3A}"/>
              </a:ext>
            </a:extLst>
          </p:cNvPr>
          <p:cNvSpPr txBox="1">
            <a:spLocks/>
          </p:cNvSpPr>
          <p:nvPr/>
        </p:nvSpPr>
        <p:spPr>
          <a:xfrm>
            <a:off x="2601236" y="4884705"/>
            <a:ext cx="1008739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 err="1"/>
              <a:t>Softmax</a:t>
            </a:r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ציין מיקום תוכן 2">
                <a:extLst>
                  <a:ext uri="{FF2B5EF4-FFF2-40B4-BE49-F238E27FC236}">
                    <a16:creationId xmlns:a16="http://schemas.microsoft.com/office/drawing/2014/main" id="{62CC5ED8-D19C-014F-B1AF-B26799F011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3517" y="4878797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0.066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3" name="מציין מיקום תוכן 2">
                <a:extLst>
                  <a:ext uri="{FF2B5EF4-FFF2-40B4-BE49-F238E27FC236}">
                    <a16:creationId xmlns:a16="http://schemas.microsoft.com/office/drawing/2014/main" id="{62CC5ED8-D19C-014F-B1AF-B26799F0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517" y="4878797"/>
                <a:ext cx="684418" cy="3048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0E39B3CB-9E4A-65A9-26B3-ECFC13DBE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8613" y="4878796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0.016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0E39B3CB-9E4A-65A9-26B3-ECFC13DB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13" y="4878796"/>
                <a:ext cx="684418" cy="3048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2A4503A0-D6D5-8FD6-D21A-B869CACC6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5054" y="4878796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2A4503A0-D6D5-8FD6-D21A-B869CACC6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054" y="4878796"/>
                <a:ext cx="684418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D048E4D6-1DC5-C179-E851-E6FEBE0ED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236" y="5460970"/>
                <a:ext cx="1659064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r>
                  <a:rPr lang="en-US" b="1"/>
                  <a:t>Softmax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b="1"/>
                  <a:t> Value</a:t>
                </a:r>
              </a:p>
            </p:txBody>
          </p:sp>
        </mc:Choice>
        <mc:Fallback xmlns="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D048E4D6-1DC5-C179-E851-E6FEBE0ED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236" y="5460970"/>
                <a:ext cx="1659064" cy="365125"/>
              </a:xfrm>
              <a:prstGeom prst="rect">
                <a:avLst/>
              </a:prstGeom>
              <a:blipFill>
                <a:blip r:embed="rId23"/>
                <a:stretch>
                  <a:fillRect l="-2206" t="-1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Table 3">
            <a:extLst>
              <a:ext uri="{FF2B5EF4-FFF2-40B4-BE49-F238E27FC236}">
                <a16:creationId xmlns:a16="http://schemas.microsoft.com/office/drawing/2014/main" id="{EED4744B-3C34-B6CC-4E30-9E59B8A7E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08450"/>
              </p:ext>
            </p:extLst>
          </p:nvPr>
        </p:nvGraphicFramePr>
        <p:xfrm>
          <a:off x="9887375" y="5424245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2.45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4.8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2.54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3F0F2589-4287-E058-B77B-899EC4FE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6781"/>
              </p:ext>
            </p:extLst>
          </p:nvPr>
        </p:nvGraphicFramePr>
        <p:xfrm>
          <a:off x="7310935" y="5414721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0.03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0.08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0.08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57" name="Table 3">
            <a:extLst>
              <a:ext uri="{FF2B5EF4-FFF2-40B4-BE49-F238E27FC236}">
                <a16:creationId xmlns:a16="http://schemas.microsoft.com/office/drawing/2014/main" id="{4A09671F-78E7-2365-DFFF-8E97CBF2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61384"/>
              </p:ext>
            </p:extLst>
          </p:nvPr>
        </p:nvGraphicFramePr>
        <p:xfrm>
          <a:off x="4685898" y="5448548"/>
          <a:ext cx="1312068" cy="304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0.11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0.26</a:t>
                      </a:r>
                      <a:endParaRPr lang="en-IL" sz="14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131AEFEA-8386-8B06-85B9-C3A776C24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49" y="5970436"/>
                <a:ext cx="1659064" cy="365125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131AEFEA-8386-8B06-85B9-C3A776C2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9" y="5970436"/>
                <a:ext cx="1659064" cy="3651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Table 3">
            <a:extLst>
              <a:ext uri="{FF2B5EF4-FFF2-40B4-BE49-F238E27FC236}">
                <a16:creationId xmlns:a16="http://schemas.microsoft.com/office/drawing/2014/main" id="{1EFFD7F2-3413-0179-7495-3FA68AF1B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75092"/>
              </p:ext>
            </p:extLst>
          </p:nvPr>
        </p:nvGraphicFramePr>
        <p:xfrm>
          <a:off x="1221162" y="5970436"/>
          <a:ext cx="1312068" cy="304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5.16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2.75</a:t>
                      </a:r>
                      <a:endParaRPr lang="en-IL" sz="1400">
                        <a:solidFill>
                          <a:srgbClr val="000000"/>
                        </a:solidFill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A644D17C-5BCB-C7C3-561D-71CF1C09C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241" y="5438860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13" name="מציין מיקום תוכן 2">
                <a:extLst>
                  <a:ext uri="{FF2B5EF4-FFF2-40B4-BE49-F238E27FC236}">
                    <a16:creationId xmlns:a16="http://schemas.microsoft.com/office/drawing/2014/main" id="{A644D17C-5BCB-C7C3-561D-71CF1C09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241" y="5438860"/>
                <a:ext cx="684418" cy="30480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מציין מיקום תוכן 2">
                <a:extLst>
                  <a:ext uri="{FF2B5EF4-FFF2-40B4-BE49-F238E27FC236}">
                    <a16:creationId xmlns:a16="http://schemas.microsoft.com/office/drawing/2014/main" id="{0D550CC9-1BB9-BDBB-FA5C-D25B07656E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3522" y="5424245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15" name="מציין מיקום תוכן 2">
                <a:extLst>
                  <a:ext uri="{FF2B5EF4-FFF2-40B4-BE49-F238E27FC236}">
                    <a16:creationId xmlns:a16="http://schemas.microsoft.com/office/drawing/2014/main" id="{0D550CC9-1BB9-BDBB-FA5C-D25B07656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22" y="5424245"/>
                <a:ext cx="684418" cy="30480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05C7FC10-11EC-0277-62BB-91CDE2E86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8486" y="5433692"/>
                <a:ext cx="684418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18" name="מציין מיקום תוכן 2">
                <a:extLst>
                  <a:ext uri="{FF2B5EF4-FFF2-40B4-BE49-F238E27FC236}">
                    <a16:creationId xmlns:a16="http://schemas.microsoft.com/office/drawing/2014/main" id="{05C7FC10-11EC-0277-62BB-91CDE2E86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486" y="5433692"/>
                <a:ext cx="684418" cy="3048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5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6" grpId="0"/>
      <p:bldP spid="17" grpId="0"/>
      <p:bldP spid="46" grpId="0"/>
      <p:bldP spid="51" grpId="0"/>
      <p:bldP spid="53" grpId="0"/>
      <p:bldP spid="55" grpId="0"/>
      <p:bldP spid="60" grpId="0"/>
      <p:bldP spid="62" grpId="0"/>
      <p:bldP spid="78" grpId="0" animBg="1"/>
      <p:bldP spid="21" grpId="0"/>
      <p:bldP spid="22" grpId="0"/>
      <p:bldP spid="25" grpId="0"/>
      <p:bldP spid="26" grpId="0"/>
      <p:bldP spid="27" grpId="0"/>
      <p:bldP spid="33" grpId="0"/>
      <p:bldP spid="34" grpId="0"/>
      <p:bldP spid="35" grpId="0"/>
      <p:bldP spid="36" grpId="0"/>
      <p:bldP spid="37" grpId="0"/>
      <p:bldP spid="38" grpId="0"/>
      <p:bldP spid="41" grpId="0"/>
      <p:bldP spid="42" grpId="0"/>
      <p:bldP spid="43" grpId="0"/>
      <p:bldP spid="44" grpId="0"/>
      <p:bldP spid="47" grpId="0"/>
      <p:bldP spid="48" grpId="0"/>
      <p:bldP spid="58" grpId="0"/>
      <p:bldP spid="13" grpId="0"/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B2B6963-7DE7-A4B3-D554-6A9AEB4E4361}"/>
              </a:ext>
            </a:extLst>
          </p:cNvPr>
          <p:cNvSpPr/>
          <p:nvPr/>
        </p:nvSpPr>
        <p:spPr>
          <a:xfrm>
            <a:off x="4271255" y="1441450"/>
            <a:ext cx="2967745" cy="3352800"/>
          </a:xfrm>
          <a:custGeom>
            <a:avLst/>
            <a:gdLst>
              <a:gd name="connsiteX0" fmla="*/ 14995 w 2967745"/>
              <a:gd name="connsiteY0" fmla="*/ 552450 h 3352800"/>
              <a:gd name="connsiteX1" fmla="*/ 2295 w 2967745"/>
              <a:gd name="connsiteY1" fmla="*/ 254000 h 3352800"/>
              <a:gd name="connsiteX2" fmla="*/ 8645 w 2967745"/>
              <a:gd name="connsiteY2" fmla="*/ 114300 h 3352800"/>
              <a:gd name="connsiteX3" fmla="*/ 34045 w 2967745"/>
              <a:gd name="connsiteY3" fmla="*/ 88900 h 3352800"/>
              <a:gd name="connsiteX4" fmla="*/ 65795 w 2967745"/>
              <a:gd name="connsiteY4" fmla="*/ 44450 h 3352800"/>
              <a:gd name="connsiteX5" fmla="*/ 135645 w 2967745"/>
              <a:gd name="connsiteY5" fmla="*/ 31750 h 3352800"/>
              <a:gd name="connsiteX6" fmla="*/ 300745 w 2967745"/>
              <a:gd name="connsiteY6" fmla="*/ 25400 h 3352800"/>
              <a:gd name="connsiteX7" fmla="*/ 491245 w 2967745"/>
              <a:gd name="connsiteY7" fmla="*/ 6350 h 3352800"/>
              <a:gd name="connsiteX8" fmla="*/ 840495 w 2967745"/>
              <a:gd name="connsiteY8" fmla="*/ 0 h 3352800"/>
              <a:gd name="connsiteX9" fmla="*/ 1037345 w 2967745"/>
              <a:gd name="connsiteY9" fmla="*/ 6350 h 3352800"/>
              <a:gd name="connsiteX10" fmla="*/ 1157995 w 2967745"/>
              <a:gd name="connsiteY10" fmla="*/ 19050 h 3352800"/>
              <a:gd name="connsiteX11" fmla="*/ 1272295 w 2967745"/>
              <a:gd name="connsiteY11" fmla="*/ 31750 h 3352800"/>
              <a:gd name="connsiteX12" fmla="*/ 1304045 w 2967745"/>
              <a:gd name="connsiteY12" fmla="*/ 38100 h 3352800"/>
              <a:gd name="connsiteX13" fmla="*/ 1373895 w 2967745"/>
              <a:gd name="connsiteY13" fmla="*/ 44450 h 3352800"/>
              <a:gd name="connsiteX14" fmla="*/ 1405645 w 2967745"/>
              <a:gd name="connsiteY14" fmla="*/ 50800 h 3352800"/>
              <a:gd name="connsiteX15" fmla="*/ 1424695 w 2967745"/>
              <a:gd name="connsiteY15" fmla="*/ 57150 h 3352800"/>
              <a:gd name="connsiteX16" fmla="*/ 1526295 w 2967745"/>
              <a:gd name="connsiteY16" fmla="*/ 76200 h 3352800"/>
              <a:gd name="connsiteX17" fmla="*/ 1551695 w 2967745"/>
              <a:gd name="connsiteY17" fmla="*/ 82550 h 3352800"/>
              <a:gd name="connsiteX18" fmla="*/ 1621545 w 2967745"/>
              <a:gd name="connsiteY18" fmla="*/ 127000 h 3352800"/>
              <a:gd name="connsiteX19" fmla="*/ 1646945 w 2967745"/>
              <a:gd name="connsiteY19" fmla="*/ 139700 h 3352800"/>
              <a:gd name="connsiteX20" fmla="*/ 1697745 w 2967745"/>
              <a:gd name="connsiteY20" fmla="*/ 171450 h 3352800"/>
              <a:gd name="connsiteX21" fmla="*/ 1723145 w 2967745"/>
              <a:gd name="connsiteY21" fmla="*/ 196850 h 3352800"/>
              <a:gd name="connsiteX22" fmla="*/ 1748545 w 2967745"/>
              <a:gd name="connsiteY22" fmla="*/ 209550 h 3352800"/>
              <a:gd name="connsiteX23" fmla="*/ 1767595 w 2967745"/>
              <a:gd name="connsiteY23" fmla="*/ 241300 h 3352800"/>
              <a:gd name="connsiteX24" fmla="*/ 1780295 w 2967745"/>
              <a:gd name="connsiteY24" fmla="*/ 457200 h 3352800"/>
              <a:gd name="connsiteX25" fmla="*/ 1786645 w 2967745"/>
              <a:gd name="connsiteY25" fmla="*/ 508000 h 3352800"/>
              <a:gd name="connsiteX26" fmla="*/ 1792995 w 2967745"/>
              <a:gd name="connsiteY26" fmla="*/ 596900 h 3352800"/>
              <a:gd name="connsiteX27" fmla="*/ 1799345 w 2967745"/>
              <a:gd name="connsiteY27" fmla="*/ 622300 h 3352800"/>
              <a:gd name="connsiteX28" fmla="*/ 1812045 w 2967745"/>
              <a:gd name="connsiteY28" fmla="*/ 711200 h 3352800"/>
              <a:gd name="connsiteX29" fmla="*/ 1837445 w 2967745"/>
              <a:gd name="connsiteY29" fmla="*/ 1073150 h 3352800"/>
              <a:gd name="connsiteX30" fmla="*/ 1850145 w 2967745"/>
              <a:gd name="connsiteY30" fmla="*/ 1244600 h 3352800"/>
              <a:gd name="connsiteX31" fmla="*/ 1856495 w 2967745"/>
              <a:gd name="connsiteY31" fmla="*/ 1371600 h 3352800"/>
              <a:gd name="connsiteX32" fmla="*/ 1869195 w 2967745"/>
              <a:gd name="connsiteY32" fmla="*/ 1422400 h 3352800"/>
              <a:gd name="connsiteX33" fmla="*/ 1881895 w 2967745"/>
              <a:gd name="connsiteY33" fmla="*/ 1549400 h 3352800"/>
              <a:gd name="connsiteX34" fmla="*/ 1888245 w 2967745"/>
              <a:gd name="connsiteY34" fmla="*/ 1695450 h 3352800"/>
              <a:gd name="connsiteX35" fmla="*/ 1900945 w 2967745"/>
              <a:gd name="connsiteY35" fmla="*/ 1784350 h 3352800"/>
              <a:gd name="connsiteX36" fmla="*/ 1907295 w 2967745"/>
              <a:gd name="connsiteY36" fmla="*/ 1854200 h 3352800"/>
              <a:gd name="connsiteX37" fmla="*/ 1913645 w 2967745"/>
              <a:gd name="connsiteY37" fmla="*/ 1873250 h 3352800"/>
              <a:gd name="connsiteX38" fmla="*/ 1919995 w 2967745"/>
              <a:gd name="connsiteY38" fmla="*/ 1924050 h 3352800"/>
              <a:gd name="connsiteX39" fmla="*/ 1932695 w 2967745"/>
              <a:gd name="connsiteY39" fmla="*/ 2063750 h 3352800"/>
              <a:gd name="connsiteX40" fmla="*/ 1939045 w 2967745"/>
              <a:gd name="connsiteY40" fmla="*/ 2095500 h 3352800"/>
              <a:gd name="connsiteX41" fmla="*/ 1951745 w 2967745"/>
              <a:gd name="connsiteY41" fmla="*/ 2241550 h 3352800"/>
              <a:gd name="connsiteX42" fmla="*/ 1970795 w 2967745"/>
              <a:gd name="connsiteY42" fmla="*/ 2438400 h 3352800"/>
              <a:gd name="connsiteX43" fmla="*/ 1989845 w 2967745"/>
              <a:gd name="connsiteY43" fmla="*/ 2520950 h 3352800"/>
              <a:gd name="connsiteX44" fmla="*/ 2002545 w 2967745"/>
              <a:gd name="connsiteY44" fmla="*/ 2546350 h 3352800"/>
              <a:gd name="connsiteX45" fmla="*/ 2008895 w 2967745"/>
              <a:gd name="connsiteY45" fmla="*/ 2616200 h 3352800"/>
              <a:gd name="connsiteX46" fmla="*/ 2034295 w 2967745"/>
              <a:gd name="connsiteY46" fmla="*/ 2692400 h 3352800"/>
              <a:gd name="connsiteX47" fmla="*/ 2040645 w 2967745"/>
              <a:gd name="connsiteY47" fmla="*/ 2736850 h 3352800"/>
              <a:gd name="connsiteX48" fmla="*/ 2066045 w 2967745"/>
              <a:gd name="connsiteY48" fmla="*/ 2806700 h 3352800"/>
              <a:gd name="connsiteX49" fmla="*/ 2072395 w 2967745"/>
              <a:gd name="connsiteY49" fmla="*/ 2863850 h 3352800"/>
              <a:gd name="connsiteX50" fmla="*/ 2085095 w 2967745"/>
              <a:gd name="connsiteY50" fmla="*/ 2921000 h 3352800"/>
              <a:gd name="connsiteX51" fmla="*/ 2091445 w 2967745"/>
              <a:gd name="connsiteY51" fmla="*/ 2952750 h 3352800"/>
              <a:gd name="connsiteX52" fmla="*/ 2116845 w 2967745"/>
              <a:gd name="connsiteY52" fmla="*/ 3035300 h 3352800"/>
              <a:gd name="connsiteX53" fmla="*/ 2123195 w 2967745"/>
              <a:gd name="connsiteY53" fmla="*/ 3067050 h 3352800"/>
              <a:gd name="connsiteX54" fmla="*/ 2154945 w 2967745"/>
              <a:gd name="connsiteY54" fmla="*/ 3111500 h 3352800"/>
              <a:gd name="connsiteX55" fmla="*/ 2205745 w 2967745"/>
              <a:gd name="connsiteY55" fmla="*/ 3219450 h 3352800"/>
              <a:gd name="connsiteX56" fmla="*/ 2237495 w 2967745"/>
              <a:gd name="connsiteY56" fmla="*/ 3263900 h 3352800"/>
              <a:gd name="connsiteX57" fmla="*/ 2326395 w 2967745"/>
              <a:gd name="connsiteY57" fmla="*/ 3327400 h 3352800"/>
              <a:gd name="connsiteX58" fmla="*/ 2402595 w 2967745"/>
              <a:gd name="connsiteY58" fmla="*/ 3352800 h 3352800"/>
              <a:gd name="connsiteX59" fmla="*/ 2605795 w 2967745"/>
              <a:gd name="connsiteY59" fmla="*/ 3340100 h 3352800"/>
              <a:gd name="connsiteX60" fmla="*/ 2669295 w 2967745"/>
              <a:gd name="connsiteY60" fmla="*/ 3333750 h 3352800"/>
              <a:gd name="connsiteX61" fmla="*/ 2701045 w 2967745"/>
              <a:gd name="connsiteY61" fmla="*/ 3321050 h 3352800"/>
              <a:gd name="connsiteX62" fmla="*/ 2732795 w 2967745"/>
              <a:gd name="connsiteY62" fmla="*/ 3314700 h 3352800"/>
              <a:gd name="connsiteX63" fmla="*/ 2859795 w 2967745"/>
              <a:gd name="connsiteY63" fmla="*/ 3302000 h 3352800"/>
              <a:gd name="connsiteX64" fmla="*/ 2967745 w 2967745"/>
              <a:gd name="connsiteY64" fmla="*/ 32893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67745" h="3352800">
                <a:moveTo>
                  <a:pt x="14995" y="552450"/>
                </a:moveTo>
                <a:cubicBezTo>
                  <a:pt x="-7993" y="437511"/>
                  <a:pt x="2295" y="498455"/>
                  <a:pt x="2295" y="254000"/>
                </a:cubicBezTo>
                <a:cubicBezTo>
                  <a:pt x="2295" y="207385"/>
                  <a:pt x="-158" y="160076"/>
                  <a:pt x="8645" y="114300"/>
                </a:cubicBezTo>
                <a:cubicBezTo>
                  <a:pt x="10906" y="102542"/>
                  <a:pt x="26861" y="98479"/>
                  <a:pt x="34045" y="88900"/>
                </a:cubicBezTo>
                <a:cubicBezTo>
                  <a:pt x="53909" y="62414"/>
                  <a:pt x="37065" y="63603"/>
                  <a:pt x="65795" y="44450"/>
                </a:cubicBezTo>
                <a:cubicBezTo>
                  <a:pt x="79257" y="35476"/>
                  <a:pt x="133726" y="31863"/>
                  <a:pt x="135645" y="31750"/>
                </a:cubicBezTo>
                <a:cubicBezTo>
                  <a:pt x="190624" y="28516"/>
                  <a:pt x="245712" y="27517"/>
                  <a:pt x="300745" y="25400"/>
                </a:cubicBezTo>
                <a:cubicBezTo>
                  <a:pt x="366376" y="16024"/>
                  <a:pt x="419075" y="7662"/>
                  <a:pt x="491245" y="6350"/>
                </a:cubicBezTo>
                <a:lnTo>
                  <a:pt x="840495" y="0"/>
                </a:lnTo>
                <a:lnTo>
                  <a:pt x="1037345" y="6350"/>
                </a:lnTo>
                <a:cubicBezTo>
                  <a:pt x="1083096" y="8529"/>
                  <a:pt x="1113991" y="13973"/>
                  <a:pt x="1157995" y="19050"/>
                </a:cubicBezTo>
                <a:lnTo>
                  <a:pt x="1272295" y="31750"/>
                </a:lnTo>
                <a:cubicBezTo>
                  <a:pt x="1282997" y="33146"/>
                  <a:pt x="1293335" y="36761"/>
                  <a:pt x="1304045" y="38100"/>
                </a:cubicBezTo>
                <a:cubicBezTo>
                  <a:pt x="1327244" y="41000"/>
                  <a:pt x="1350612" y="42333"/>
                  <a:pt x="1373895" y="44450"/>
                </a:cubicBezTo>
                <a:cubicBezTo>
                  <a:pt x="1384478" y="46567"/>
                  <a:pt x="1395174" y="48182"/>
                  <a:pt x="1405645" y="50800"/>
                </a:cubicBezTo>
                <a:cubicBezTo>
                  <a:pt x="1412139" y="52423"/>
                  <a:pt x="1418173" y="55645"/>
                  <a:pt x="1424695" y="57150"/>
                </a:cubicBezTo>
                <a:cubicBezTo>
                  <a:pt x="1532567" y="82043"/>
                  <a:pt x="1447967" y="60534"/>
                  <a:pt x="1526295" y="76200"/>
                </a:cubicBezTo>
                <a:cubicBezTo>
                  <a:pt x="1534853" y="77912"/>
                  <a:pt x="1543228" y="80433"/>
                  <a:pt x="1551695" y="82550"/>
                </a:cubicBezTo>
                <a:cubicBezTo>
                  <a:pt x="1574978" y="97367"/>
                  <a:pt x="1596861" y="114658"/>
                  <a:pt x="1621545" y="127000"/>
                </a:cubicBezTo>
                <a:cubicBezTo>
                  <a:pt x="1630012" y="131233"/>
                  <a:pt x="1639069" y="134449"/>
                  <a:pt x="1646945" y="139700"/>
                </a:cubicBezTo>
                <a:cubicBezTo>
                  <a:pt x="1698712" y="174212"/>
                  <a:pt x="1658533" y="158379"/>
                  <a:pt x="1697745" y="171450"/>
                </a:cubicBezTo>
                <a:cubicBezTo>
                  <a:pt x="1706212" y="179917"/>
                  <a:pt x="1713566" y="189666"/>
                  <a:pt x="1723145" y="196850"/>
                </a:cubicBezTo>
                <a:cubicBezTo>
                  <a:pt x="1730718" y="202530"/>
                  <a:pt x="1741852" y="202857"/>
                  <a:pt x="1748545" y="209550"/>
                </a:cubicBezTo>
                <a:cubicBezTo>
                  <a:pt x="1757272" y="218277"/>
                  <a:pt x="1761245" y="230717"/>
                  <a:pt x="1767595" y="241300"/>
                </a:cubicBezTo>
                <a:cubicBezTo>
                  <a:pt x="1770973" y="308850"/>
                  <a:pt x="1774048" y="388487"/>
                  <a:pt x="1780295" y="457200"/>
                </a:cubicBezTo>
                <a:cubicBezTo>
                  <a:pt x="1781840" y="474195"/>
                  <a:pt x="1785100" y="491005"/>
                  <a:pt x="1786645" y="508000"/>
                </a:cubicBezTo>
                <a:cubicBezTo>
                  <a:pt x="1789335" y="537587"/>
                  <a:pt x="1789714" y="567373"/>
                  <a:pt x="1792995" y="596900"/>
                </a:cubicBezTo>
                <a:cubicBezTo>
                  <a:pt x="1793959" y="605574"/>
                  <a:pt x="1797910" y="613692"/>
                  <a:pt x="1799345" y="622300"/>
                </a:cubicBezTo>
                <a:cubicBezTo>
                  <a:pt x="1804266" y="651827"/>
                  <a:pt x="1809452" y="681378"/>
                  <a:pt x="1812045" y="711200"/>
                </a:cubicBezTo>
                <a:cubicBezTo>
                  <a:pt x="1835579" y="981839"/>
                  <a:pt x="1815106" y="730619"/>
                  <a:pt x="1837445" y="1073150"/>
                </a:cubicBezTo>
                <a:cubicBezTo>
                  <a:pt x="1852836" y="1309152"/>
                  <a:pt x="1834111" y="964003"/>
                  <a:pt x="1850145" y="1244600"/>
                </a:cubicBezTo>
                <a:cubicBezTo>
                  <a:pt x="1852563" y="1286917"/>
                  <a:pt x="1851979" y="1329455"/>
                  <a:pt x="1856495" y="1371600"/>
                </a:cubicBezTo>
                <a:cubicBezTo>
                  <a:pt x="1858354" y="1388955"/>
                  <a:pt x="1869195" y="1422400"/>
                  <a:pt x="1869195" y="1422400"/>
                </a:cubicBezTo>
                <a:cubicBezTo>
                  <a:pt x="1873155" y="1458043"/>
                  <a:pt x="1879874" y="1515037"/>
                  <a:pt x="1881895" y="1549400"/>
                </a:cubicBezTo>
                <a:cubicBezTo>
                  <a:pt x="1884756" y="1598045"/>
                  <a:pt x="1885205" y="1646816"/>
                  <a:pt x="1888245" y="1695450"/>
                </a:cubicBezTo>
                <a:cubicBezTo>
                  <a:pt x="1890988" y="1739330"/>
                  <a:pt x="1893538" y="1747317"/>
                  <a:pt x="1900945" y="1784350"/>
                </a:cubicBezTo>
                <a:cubicBezTo>
                  <a:pt x="1903062" y="1807633"/>
                  <a:pt x="1903989" y="1831056"/>
                  <a:pt x="1907295" y="1854200"/>
                </a:cubicBezTo>
                <a:cubicBezTo>
                  <a:pt x="1908242" y="1860826"/>
                  <a:pt x="1912448" y="1866664"/>
                  <a:pt x="1913645" y="1873250"/>
                </a:cubicBezTo>
                <a:cubicBezTo>
                  <a:pt x="1916698" y="1890040"/>
                  <a:pt x="1918297" y="1907070"/>
                  <a:pt x="1919995" y="1924050"/>
                </a:cubicBezTo>
                <a:cubicBezTo>
                  <a:pt x="1923958" y="1963676"/>
                  <a:pt x="1927276" y="2023106"/>
                  <a:pt x="1932695" y="2063750"/>
                </a:cubicBezTo>
                <a:cubicBezTo>
                  <a:pt x="1934121" y="2074448"/>
                  <a:pt x="1937519" y="2084816"/>
                  <a:pt x="1939045" y="2095500"/>
                </a:cubicBezTo>
                <a:cubicBezTo>
                  <a:pt x="1946448" y="2147321"/>
                  <a:pt x="1947482" y="2187558"/>
                  <a:pt x="1951745" y="2241550"/>
                </a:cubicBezTo>
                <a:cubicBezTo>
                  <a:pt x="1960436" y="2351639"/>
                  <a:pt x="1958778" y="2360289"/>
                  <a:pt x="1970795" y="2438400"/>
                </a:cubicBezTo>
                <a:cubicBezTo>
                  <a:pt x="1975781" y="2470806"/>
                  <a:pt x="1978273" y="2489127"/>
                  <a:pt x="1989845" y="2520950"/>
                </a:cubicBezTo>
                <a:cubicBezTo>
                  <a:pt x="1993080" y="2529846"/>
                  <a:pt x="1998312" y="2537883"/>
                  <a:pt x="2002545" y="2546350"/>
                </a:cubicBezTo>
                <a:cubicBezTo>
                  <a:pt x="2004662" y="2569633"/>
                  <a:pt x="2005051" y="2593139"/>
                  <a:pt x="2008895" y="2616200"/>
                </a:cubicBezTo>
                <a:cubicBezTo>
                  <a:pt x="2013418" y="2643340"/>
                  <a:pt x="2024237" y="2667254"/>
                  <a:pt x="2034295" y="2692400"/>
                </a:cubicBezTo>
                <a:cubicBezTo>
                  <a:pt x="2036412" y="2707217"/>
                  <a:pt x="2037280" y="2722266"/>
                  <a:pt x="2040645" y="2736850"/>
                </a:cubicBezTo>
                <a:cubicBezTo>
                  <a:pt x="2045092" y="2756119"/>
                  <a:pt x="2058470" y="2787762"/>
                  <a:pt x="2066045" y="2806700"/>
                </a:cubicBezTo>
                <a:cubicBezTo>
                  <a:pt x="2068162" y="2825750"/>
                  <a:pt x="2069684" y="2844875"/>
                  <a:pt x="2072395" y="2863850"/>
                </a:cubicBezTo>
                <a:cubicBezTo>
                  <a:pt x="2076225" y="2890663"/>
                  <a:pt x="2079549" y="2896042"/>
                  <a:pt x="2085095" y="2921000"/>
                </a:cubicBezTo>
                <a:cubicBezTo>
                  <a:pt x="2087436" y="2931536"/>
                  <a:pt x="2088827" y="2942279"/>
                  <a:pt x="2091445" y="2952750"/>
                </a:cubicBezTo>
                <a:cubicBezTo>
                  <a:pt x="2123712" y="3081818"/>
                  <a:pt x="2085468" y="2920252"/>
                  <a:pt x="2116845" y="3035300"/>
                </a:cubicBezTo>
                <a:cubicBezTo>
                  <a:pt x="2119685" y="3045713"/>
                  <a:pt x="2119405" y="3056944"/>
                  <a:pt x="2123195" y="3067050"/>
                </a:cubicBezTo>
                <a:cubicBezTo>
                  <a:pt x="2125942" y="3074374"/>
                  <a:pt x="2153260" y="3108467"/>
                  <a:pt x="2154945" y="3111500"/>
                </a:cubicBezTo>
                <a:cubicBezTo>
                  <a:pt x="2176859" y="3150945"/>
                  <a:pt x="2165868" y="3179573"/>
                  <a:pt x="2205745" y="3219450"/>
                </a:cubicBezTo>
                <a:cubicBezTo>
                  <a:pt x="2247347" y="3261052"/>
                  <a:pt x="2204063" y="3213752"/>
                  <a:pt x="2237495" y="3263900"/>
                </a:cubicBezTo>
                <a:cubicBezTo>
                  <a:pt x="2262881" y="3301978"/>
                  <a:pt x="2276611" y="3310805"/>
                  <a:pt x="2326395" y="3327400"/>
                </a:cubicBezTo>
                <a:lnTo>
                  <a:pt x="2402595" y="3352800"/>
                </a:lnTo>
                <a:lnTo>
                  <a:pt x="2605795" y="3340100"/>
                </a:lnTo>
                <a:cubicBezTo>
                  <a:pt x="2627013" y="3338584"/>
                  <a:pt x="2648436" y="3337922"/>
                  <a:pt x="2669295" y="3333750"/>
                </a:cubicBezTo>
                <a:cubicBezTo>
                  <a:pt x="2680472" y="3331515"/>
                  <a:pt x="2690127" y="3324325"/>
                  <a:pt x="2701045" y="3321050"/>
                </a:cubicBezTo>
                <a:cubicBezTo>
                  <a:pt x="2711383" y="3317949"/>
                  <a:pt x="2722128" y="3316341"/>
                  <a:pt x="2732795" y="3314700"/>
                </a:cubicBezTo>
                <a:cubicBezTo>
                  <a:pt x="2777758" y="3307783"/>
                  <a:pt x="2813081" y="3305893"/>
                  <a:pt x="2859795" y="3302000"/>
                </a:cubicBezTo>
                <a:cubicBezTo>
                  <a:pt x="2929076" y="3284680"/>
                  <a:pt x="2893141" y="3289300"/>
                  <a:pt x="2967745" y="3289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3796881" cy="688489"/>
          </a:xfrm>
        </p:spPr>
        <p:txBody>
          <a:bodyPr/>
          <a:lstStyle/>
          <a:p>
            <a:pPr algn="l" rtl="0"/>
            <a:r>
              <a:rPr lang="en-US"/>
              <a:t>The Decoder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23</a:t>
            </a:fld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41F75C-AA25-D7C3-A341-1A0048CE996D}"/>
              </a:ext>
            </a:extLst>
          </p:cNvPr>
          <p:cNvSpPr/>
          <p:nvPr/>
        </p:nvSpPr>
        <p:spPr>
          <a:xfrm>
            <a:off x="998450" y="1707365"/>
            <a:ext cx="424532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414EF4C8-B36D-4D13-72E7-5228FA8C9D82}"/>
              </a:ext>
            </a:extLst>
          </p:cNvPr>
          <p:cNvSpPr txBox="1">
            <a:spLocks/>
          </p:cNvSpPr>
          <p:nvPr/>
        </p:nvSpPr>
        <p:spPr>
          <a:xfrm>
            <a:off x="2268788" y="1363595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21EBEA-8572-DC3A-0613-9596F0B97EEF}"/>
              </a:ext>
            </a:extLst>
          </p:cNvPr>
          <p:cNvSpPr/>
          <p:nvPr/>
        </p:nvSpPr>
        <p:spPr>
          <a:xfrm>
            <a:off x="1168497" y="4641562"/>
            <a:ext cx="3900916" cy="83376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8A08574-221C-8712-463C-3DBD28A0F6BD}"/>
              </a:ext>
            </a:extLst>
          </p:cNvPr>
          <p:cNvGraphicFramePr>
            <a:graphicFrameLocks noGrp="1"/>
          </p:cNvGraphicFramePr>
          <p:nvPr/>
        </p:nvGraphicFramePr>
        <p:xfrm>
          <a:off x="1567526" y="5889091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91E9400A-891A-E2F5-42E8-BDDD927AC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416" y="582202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91E9400A-891A-E2F5-42E8-BDDD927A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16" y="5822020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298DC7-D445-4887-AC99-2ADCAF33A456}"/>
              </a:ext>
            </a:extLst>
          </p:cNvPr>
          <p:cNvCxnSpPr>
            <a:cxnSpLocks/>
          </p:cNvCxnSpPr>
          <p:nvPr/>
        </p:nvCxnSpPr>
        <p:spPr>
          <a:xfrm flipV="1">
            <a:off x="1827684" y="5389558"/>
            <a:ext cx="0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876C85-7284-25DE-94CD-86E671579493}"/>
              </a:ext>
            </a:extLst>
          </p:cNvPr>
          <p:cNvCxnSpPr>
            <a:cxnSpLocks/>
            <a:stCxn id="56" idx="0"/>
            <a:endCxn id="21" idx="2"/>
          </p:cNvCxnSpPr>
          <p:nvPr/>
        </p:nvCxnSpPr>
        <p:spPr>
          <a:xfrm flipH="1" flipV="1">
            <a:off x="3133168" y="5389558"/>
            <a:ext cx="7415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704ABC-7A7D-79AD-C2BC-AA82698C4232}"/>
              </a:ext>
            </a:extLst>
          </p:cNvPr>
          <p:cNvSpPr/>
          <p:nvPr/>
        </p:nvSpPr>
        <p:spPr>
          <a:xfrm>
            <a:off x="1440244" y="5144899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2E6B9F-E1C0-C4E0-B782-83E2B5A54755}"/>
              </a:ext>
            </a:extLst>
          </p:cNvPr>
          <p:cNvCxnSpPr>
            <a:cxnSpLocks/>
          </p:cNvCxnSpPr>
          <p:nvPr/>
        </p:nvCxnSpPr>
        <p:spPr>
          <a:xfrm flipV="1">
            <a:off x="1827684" y="50039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4904FD-32E3-D1DA-21DA-2866BF403A5D}"/>
              </a:ext>
            </a:extLst>
          </p:cNvPr>
          <p:cNvSpPr/>
          <p:nvPr/>
        </p:nvSpPr>
        <p:spPr>
          <a:xfrm>
            <a:off x="1503716" y="4748637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62CD8E-026B-6EA7-457D-ABAA2A717CC4}"/>
              </a:ext>
            </a:extLst>
          </p:cNvPr>
          <p:cNvCxnSpPr>
            <a:cxnSpLocks/>
          </p:cNvCxnSpPr>
          <p:nvPr/>
        </p:nvCxnSpPr>
        <p:spPr>
          <a:xfrm flipV="1">
            <a:off x="3133168" y="50061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DFAC54-E163-E758-055B-1D07B829AC7A}"/>
              </a:ext>
            </a:extLst>
          </p:cNvPr>
          <p:cNvSpPr txBox="1"/>
          <p:nvPr/>
        </p:nvSpPr>
        <p:spPr>
          <a:xfrm>
            <a:off x="917791" y="3079669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E4AEDB75-9206-00A0-D872-F4B6F7335DB7}"/>
              </a:ext>
            </a:extLst>
          </p:cNvPr>
          <p:cNvGraphicFramePr>
            <a:graphicFrameLocks noGrp="1"/>
          </p:cNvGraphicFramePr>
          <p:nvPr/>
        </p:nvGraphicFramePr>
        <p:xfrm>
          <a:off x="2730499" y="5889091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391AA05B-F5A6-4133-BA73-BA76C09CB6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7647" y="582202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391AA05B-F5A6-4133-BA73-BA76C09CB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47" y="5822020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Table 3">
            <a:extLst>
              <a:ext uri="{FF2B5EF4-FFF2-40B4-BE49-F238E27FC236}">
                <a16:creationId xmlns:a16="http://schemas.microsoft.com/office/drawing/2014/main" id="{6AA4F2A4-BE7E-F96F-FCE6-1BB05C51A918}"/>
              </a:ext>
            </a:extLst>
          </p:cNvPr>
          <p:cNvGraphicFramePr>
            <a:graphicFrameLocks noGrp="1"/>
          </p:cNvGraphicFramePr>
          <p:nvPr/>
        </p:nvGraphicFramePr>
        <p:xfrm>
          <a:off x="4037214" y="5894998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28D26AE5-EFF5-904D-4601-4CF7AA0A53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104" y="582792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מציין מיקום תוכן 2">
                <a:extLst>
                  <a:ext uri="{FF2B5EF4-FFF2-40B4-BE49-F238E27FC236}">
                    <a16:creationId xmlns:a16="http://schemas.microsoft.com/office/drawing/2014/main" id="{28D26AE5-EFF5-904D-4601-4CF7AA0A5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104" y="5827927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8FB636-B299-1CE7-B4D9-88DCE35DC21C}"/>
              </a:ext>
            </a:extLst>
          </p:cNvPr>
          <p:cNvCxnSpPr>
            <a:cxnSpLocks/>
          </p:cNvCxnSpPr>
          <p:nvPr/>
        </p:nvCxnSpPr>
        <p:spPr>
          <a:xfrm flipV="1">
            <a:off x="4428250" y="5003908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3B47D26-1E98-23F9-CAB5-47094E953AD5}"/>
              </a:ext>
            </a:extLst>
          </p:cNvPr>
          <p:cNvSpPr/>
          <p:nvPr/>
        </p:nvSpPr>
        <p:spPr>
          <a:xfrm>
            <a:off x="2795584" y="4748636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967436-0AD0-E4A8-91CD-D071CAAC08F3}"/>
              </a:ext>
            </a:extLst>
          </p:cNvPr>
          <p:cNvSpPr/>
          <p:nvPr/>
        </p:nvSpPr>
        <p:spPr>
          <a:xfrm>
            <a:off x="4084236" y="4752402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5AB28C-656E-1E7D-0EF1-4B0D9C0A0F97}"/>
              </a:ext>
            </a:extLst>
          </p:cNvPr>
          <p:cNvCxnSpPr>
            <a:cxnSpLocks/>
          </p:cNvCxnSpPr>
          <p:nvPr/>
        </p:nvCxnSpPr>
        <p:spPr>
          <a:xfrm flipV="1">
            <a:off x="1821043" y="4279826"/>
            <a:ext cx="10391" cy="46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04A09FD-F1FB-27B7-BB36-9CC0331A3D43}"/>
              </a:ext>
            </a:extLst>
          </p:cNvPr>
          <p:cNvCxnSpPr>
            <a:cxnSpLocks/>
          </p:cNvCxnSpPr>
          <p:nvPr/>
        </p:nvCxnSpPr>
        <p:spPr>
          <a:xfrm flipV="1">
            <a:off x="3113505" y="4277159"/>
            <a:ext cx="0" cy="47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ACE9D4-8280-A659-21F4-DB9C0EC10852}"/>
              </a:ext>
            </a:extLst>
          </p:cNvPr>
          <p:cNvCxnSpPr>
            <a:cxnSpLocks/>
          </p:cNvCxnSpPr>
          <p:nvPr/>
        </p:nvCxnSpPr>
        <p:spPr>
          <a:xfrm flipV="1">
            <a:off x="4408858" y="4277159"/>
            <a:ext cx="0" cy="47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F559E3E-7CA3-A417-49B8-ADEC0CF3A8C0}"/>
              </a:ext>
            </a:extLst>
          </p:cNvPr>
          <p:cNvSpPr txBox="1"/>
          <p:nvPr/>
        </p:nvSpPr>
        <p:spPr>
          <a:xfrm>
            <a:off x="817898" y="1735453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#2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07B42BB-4293-47CF-28A2-F578AA5F87F6}"/>
              </a:ext>
            </a:extLst>
          </p:cNvPr>
          <p:cNvSpPr/>
          <p:nvPr/>
        </p:nvSpPr>
        <p:spPr>
          <a:xfrm>
            <a:off x="6828751" y="1671707"/>
            <a:ext cx="4245327" cy="398833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6" name="מציין מיקום תוכן 2">
            <a:extLst>
              <a:ext uri="{FF2B5EF4-FFF2-40B4-BE49-F238E27FC236}">
                <a16:creationId xmlns:a16="http://schemas.microsoft.com/office/drawing/2014/main" id="{43F9388F-46D9-6DF0-D668-7B83CCFF0141}"/>
              </a:ext>
            </a:extLst>
          </p:cNvPr>
          <p:cNvSpPr txBox="1">
            <a:spLocks/>
          </p:cNvSpPr>
          <p:nvPr/>
        </p:nvSpPr>
        <p:spPr>
          <a:xfrm>
            <a:off x="6623252" y="1357724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decoder stack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6D8A01-6DE5-D2FC-1338-C225F52B3886}"/>
              </a:ext>
            </a:extLst>
          </p:cNvPr>
          <p:cNvCxnSpPr>
            <a:cxnSpLocks/>
          </p:cNvCxnSpPr>
          <p:nvPr/>
        </p:nvCxnSpPr>
        <p:spPr>
          <a:xfrm flipV="1">
            <a:off x="7657985" y="5353900"/>
            <a:ext cx="0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E5717596-7F3B-ED1B-A669-A07D4B6C7714}"/>
              </a:ext>
            </a:extLst>
          </p:cNvPr>
          <p:cNvSpPr txBox="1"/>
          <p:nvPr/>
        </p:nvSpPr>
        <p:spPr>
          <a:xfrm>
            <a:off x="6723855" y="2663510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#1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662ABAD-9155-6FFC-8560-D6F64A5F30B2}"/>
              </a:ext>
            </a:extLst>
          </p:cNvPr>
          <p:cNvSpPr txBox="1"/>
          <p:nvPr/>
        </p:nvSpPr>
        <p:spPr>
          <a:xfrm>
            <a:off x="6654346" y="1691200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#2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806DA6F0-8B3F-DA26-83CA-96B823E24083}"/>
              </a:ext>
            </a:extLst>
          </p:cNvPr>
          <p:cNvSpPr/>
          <p:nvPr/>
        </p:nvSpPr>
        <p:spPr>
          <a:xfrm>
            <a:off x="6965254" y="2871724"/>
            <a:ext cx="3900916" cy="719973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9CA9FCD4-8CAB-1D8D-45BD-12BA764A9EE4}"/>
              </a:ext>
            </a:extLst>
          </p:cNvPr>
          <p:cNvSpPr/>
          <p:nvPr/>
        </p:nvSpPr>
        <p:spPr>
          <a:xfrm>
            <a:off x="6096000" y="2170545"/>
            <a:ext cx="840702" cy="260615"/>
          </a:xfrm>
          <a:custGeom>
            <a:avLst/>
            <a:gdLst>
              <a:gd name="connsiteX0" fmla="*/ 0 w 840509"/>
              <a:gd name="connsiteY0" fmla="*/ 0 h 260615"/>
              <a:gd name="connsiteX1" fmla="*/ 92363 w 840509"/>
              <a:gd name="connsiteY1" fmla="*/ 92364 h 260615"/>
              <a:gd name="connsiteX2" fmla="*/ 138545 w 840509"/>
              <a:gd name="connsiteY2" fmla="*/ 138546 h 260615"/>
              <a:gd name="connsiteX3" fmla="*/ 212436 w 840509"/>
              <a:gd name="connsiteY3" fmla="*/ 175491 h 260615"/>
              <a:gd name="connsiteX4" fmla="*/ 249382 w 840509"/>
              <a:gd name="connsiteY4" fmla="*/ 203200 h 260615"/>
              <a:gd name="connsiteX5" fmla="*/ 295563 w 840509"/>
              <a:gd name="connsiteY5" fmla="*/ 212437 h 260615"/>
              <a:gd name="connsiteX6" fmla="*/ 424872 w 840509"/>
              <a:gd name="connsiteY6" fmla="*/ 240146 h 260615"/>
              <a:gd name="connsiteX7" fmla="*/ 840509 w 840509"/>
              <a:gd name="connsiteY7" fmla="*/ 249382 h 26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509" h="260615">
                <a:moveTo>
                  <a:pt x="0" y="0"/>
                </a:moveTo>
                <a:lnTo>
                  <a:pt x="92363" y="92364"/>
                </a:lnTo>
                <a:cubicBezTo>
                  <a:pt x="107757" y="107758"/>
                  <a:pt x="118332" y="130461"/>
                  <a:pt x="138545" y="138546"/>
                </a:cubicBezTo>
                <a:cubicBezTo>
                  <a:pt x="185639" y="157384"/>
                  <a:pt x="177221" y="150338"/>
                  <a:pt x="212436" y="175491"/>
                </a:cubicBezTo>
                <a:cubicBezTo>
                  <a:pt x="224963" y="184438"/>
                  <a:pt x="235315" y="196948"/>
                  <a:pt x="249382" y="203200"/>
                </a:cubicBezTo>
                <a:cubicBezTo>
                  <a:pt x="263727" y="209576"/>
                  <a:pt x="280527" y="207926"/>
                  <a:pt x="295563" y="212437"/>
                </a:cubicBezTo>
                <a:cubicBezTo>
                  <a:pt x="405778" y="245503"/>
                  <a:pt x="261121" y="221952"/>
                  <a:pt x="424872" y="240146"/>
                </a:cubicBezTo>
                <a:cubicBezTo>
                  <a:pt x="584280" y="279996"/>
                  <a:pt x="449124" y="249382"/>
                  <a:pt x="840509" y="2493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4D30B0A4-A819-61DF-D669-45D749DFD3E1}"/>
              </a:ext>
            </a:extLst>
          </p:cNvPr>
          <p:cNvSpPr/>
          <p:nvPr/>
        </p:nvSpPr>
        <p:spPr>
          <a:xfrm>
            <a:off x="6862985" y="2336800"/>
            <a:ext cx="84163" cy="193964"/>
          </a:xfrm>
          <a:custGeom>
            <a:avLst/>
            <a:gdLst>
              <a:gd name="connsiteX0" fmla="*/ 0 w 84163"/>
              <a:gd name="connsiteY0" fmla="*/ 0 h 193964"/>
              <a:gd name="connsiteX1" fmla="*/ 46182 w 84163"/>
              <a:gd name="connsiteY1" fmla="*/ 18473 h 193964"/>
              <a:gd name="connsiteX2" fmla="*/ 83127 w 84163"/>
              <a:gd name="connsiteY2" fmla="*/ 55418 h 193964"/>
              <a:gd name="connsiteX3" fmla="*/ 55418 w 84163"/>
              <a:gd name="connsiteY3" fmla="*/ 147782 h 193964"/>
              <a:gd name="connsiteX4" fmla="*/ 27709 w 84163"/>
              <a:gd name="connsiteY4" fmla="*/ 166255 h 193964"/>
              <a:gd name="connsiteX5" fmla="*/ 9236 w 84163"/>
              <a:gd name="connsiteY5" fmla="*/ 193964 h 19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63" h="193964">
                <a:moveTo>
                  <a:pt x="0" y="0"/>
                </a:moveTo>
                <a:cubicBezTo>
                  <a:pt x="15394" y="6158"/>
                  <a:pt x="32387" y="9276"/>
                  <a:pt x="46182" y="18473"/>
                </a:cubicBezTo>
                <a:cubicBezTo>
                  <a:pt x="60673" y="28134"/>
                  <a:pt x="78123" y="38736"/>
                  <a:pt x="83127" y="55418"/>
                </a:cubicBezTo>
                <a:cubicBezTo>
                  <a:pt x="88859" y="74526"/>
                  <a:pt x="69597" y="130767"/>
                  <a:pt x="55418" y="147782"/>
                </a:cubicBezTo>
                <a:cubicBezTo>
                  <a:pt x="48312" y="156310"/>
                  <a:pt x="35558" y="158406"/>
                  <a:pt x="27709" y="166255"/>
                </a:cubicBezTo>
                <a:cubicBezTo>
                  <a:pt x="19860" y="174104"/>
                  <a:pt x="15394" y="184728"/>
                  <a:pt x="9236" y="1939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8" name="מציין מיקום תוכן 2">
            <a:extLst>
              <a:ext uri="{FF2B5EF4-FFF2-40B4-BE49-F238E27FC236}">
                <a16:creationId xmlns:a16="http://schemas.microsoft.com/office/drawing/2014/main" id="{9DC2639C-3117-BD26-839F-FFE6577B34DD}"/>
              </a:ext>
            </a:extLst>
          </p:cNvPr>
          <p:cNvSpPr txBox="1">
            <a:spLocks/>
          </p:cNvSpPr>
          <p:nvPr/>
        </p:nvSpPr>
        <p:spPr>
          <a:xfrm>
            <a:off x="2859596" y="6097826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249" name="מציין מיקום תוכן 2">
            <a:extLst>
              <a:ext uri="{FF2B5EF4-FFF2-40B4-BE49-F238E27FC236}">
                <a16:creationId xmlns:a16="http://schemas.microsoft.com/office/drawing/2014/main" id="{AE7611CA-3143-1A5C-AAC5-19AF6CA7EB62}"/>
              </a:ext>
            </a:extLst>
          </p:cNvPr>
          <p:cNvSpPr txBox="1">
            <a:spLocks/>
          </p:cNvSpPr>
          <p:nvPr/>
        </p:nvSpPr>
        <p:spPr>
          <a:xfrm>
            <a:off x="3978135" y="6089886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250" name="מציין מיקום תוכן 2">
            <a:extLst>
              <a:ext uri="{FF2B5EF4-FFF2-40B4-BE49-F238E27FC236}">
                <a16:creationId xmlns:a16="http://schemas.microsoft.com/office/drawing/2014/main" id="{498E6618-E522-191A-404E-9F7BC6EFACE4}"/>
              </a:ext>
            </a:extLst>
          </p:cNvPr>
          <p:cNvSpPr txBox="1">
            <a:spLocks/>
          </p:cNvSpPr>
          <p:nvPr/>
        </p:nvSpPr>
        <p:spPr>
          <a:xfrm>
            <a:off x="1673835" y="6097827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graphicFrame>
        <p:nvGraphicFramePr>
          <p:cNvPr id="256" name="Table 3">
            <a:extLst>
              <a:ext uri="{FF2B5EF4-FFF2-40B4-BE49-F238E27FC236}">
                <a16:creationId xmlns:a16="http://schemas.microsoft.com/office/drawing/2014/main" id="{BD4D4256-B224-09A0-3177-6DEFFC5A1C96}"/>
              </a:ext>
            </a:extLst>
          </p:cNvPr>
          <p:cNvGraphicFramePr>
            <a:graphicFrameLocks noGrp="1"/>
          </p:cNvGraphicFramePr>
          <p:nvPr/>
        </p:nvGraphicFramePr>
        <p:xfrm>
          <a:off x="5180072" y="1016180"/>
          <a:ext cx="68807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6743247"/>
                  </a:ext>
                </a:extLst>
              </a:tr>
              <a:tr h="211332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3332779"/>
                  </a:ext>
                </a:extLst>
              </a:tr>
            </a:tbl>
          </a:graphicData>
        </a:graphic>
      </p:graphicFrame>
      <p:graphicFrame>
        <p:nvGraphicFramePr>
          <p:cNvPr id="257" name="Table 3">
            <a:extLst>
              <a:ext uri="{FF2B5EF4-FFF2-40B4-BE49-F238E27FC236}">
                <a16:creationId xmlns:a16="http://schemas.microsoft.com/office/drawing/2014/main" id="{D3AC8AB4-25AC-8C37-9850-52F167EA6B36}"/>
              </a:ext>
            </a:extLst>
          </p:cNvPr>
          <p:cNvGraphicFramePr>
            <a:graphicFrameLocks noGrp="1"/>
          </p:cNvGraphicFramePr>
          <p:nvPr/>
        </p:nvGraphicFramePr>
        <p:xfrm>
          <a:off x="5281427" y="1123910"/>
          <a:ext cx="68807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6441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8782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מציין מיקום תוכן 2">
                <a:extLst>
                  <a:ext uri="{FF2B5EF4-FFF2-40B4-BE49-F238E27FC236}">
                    <a16:creationId xmlns:a16="http://schemas.microsoft.com/office/drawing/2014/main" id="{73B2286A-9B47-EDD5-8DD7-300379EFC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485" y="776435"/>
                <a:ext cx="68807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𝑒𝑛𝑐𝑑𝑒𝑐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8" name="מציין מיקום תוכן 2">
                <a:extLst>
                  <a:ext uri="{FF2B5EF4-FFF2-40B4-BE49-F238E27FC236}">
                    <a16:creationId xmlns:a16="http://schemas.microsoft.com/office/drawing/2014/main" id="{73B2286A-9B47-EDD5-8DD7-300379EFC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485" y="776435"/>
                <a:ext cx="688076" cy="304801"/>
              </a:xfrm>
              <a:prstGeom prst="rect">
                <a:avLst/>
              </a:prstGeom>
              <a:blipFill>
                <a:blip r:embed="rId5"/>
                <a:stretch>
                  <a:fillRect l="-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מציין מיקום תוכן 2">
                <a:extLst>
                  <a:ext uri="{FF2B5EF4-FFF2-40B4-BE49-F238E27FC236}">
                    <a16:creationId xmlns:a16="http://schemas.microsoft.com/office/drawing/2014/main" id="{FC38551C-C268-A1B5-E917-CE75677D7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0806" y="1049851"/>
                <a:ext cx="572445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𝑒𝑛𝑐𝑑𝑒𝑐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9" name="מציין מיקום תוכן 2">
                <a:extLst>
                  <a:ext uri="{FF2B5EF4-FFF2-40B4-BE49-F238E27FC236}">
                    <a16:creationId xmlns:a16="http://schemas.microsoft.com/office/drawing/2014/main" id="{FC38551C-C268-A1B5-E917-CE75677D7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806" y="1049851"/>
                <a:ext cx="572445" cy="304801"/>
              </a:xfrm>
              <a:prstGeom prst="rect">
                <a:avLst/>
              </a:prstGeom>
              <a:blipFill>
                <a:blip r:embed="rId6"/>
                <a:stretch>
                  <a:fillRect l="-20430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9C817B13-F8E1-D8BC-4530-183B26CC62E4}"/>
              </a:ext>
            </a:extLst>
          </p:cNvPr>
          <p:cNvSpPr txBox="1">
            <a:spLocks/>
          </p:cNvSpPr>
          <p:nvPr/>
        </p:nvSpPr>
        <p:spPr>
          <a:xfrm>
            <a:off x="4808763" y="963581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2F7B9D0-3A2C-875C-944B-ACDBAC1187F2}"/>
              </a:ext>
            </a:extLst>
          </p:cNvPr>
          <p:cNvSpPr txBox="1">
            <a:spLocks/>
          </p:cNvSpPr>
          <p:nvPr/>
        </p:nvSpPr>
        <p:spPr>
          <a:xfrm>
            <a:off x="4667637" y="1185353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5F75893C-0F2A-4B0D-2AFC-288CA0E7EB18}"/>
              </a:ext>
            </a:extLst>
          </p:cNvPr>
          <p:cNvSpPr txBox="1">
            <a:spLocks/>
          </p:cNvSpPr>
          <p:nvPr/>
        </p:nvSpPr>
        <p:spPr>
          <a:xfrm>
            <a:off x="4307489" y="1416955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ED555058-2126-03EF-2368-90A0868F4450}"/>
              </a:ext>
            </a:extLst>
          </p:cNvPr>
          <p:cNvSpPr txBox="1">
            <a:spLocks/>
          </p:cNvSpPr>
          <p:nvPr/>
        </p:nvSpPr>
        <p:spPr>
          <a:xfrm>
            <a:off x="7328495" y="6088267"/>
            <a:ext cx="712907" cy="36512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&lt;start&gt;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FB58D5D8-F053-7E1F-0777-0E92ED827F75}"/>
              </a:ext>
            </a:extLst>
          </p:cNvPr>
          <p:cNvGraphicFramePr>
            <a:graphicFrameLocks noGrp="1"/>
          </p:cNvGraphicFramePr>
          <p:nvPr/>
        </p:nvGraphicFramePr>
        <p:xfrm>
          <a:off x="5955205" y="4145587"/>
          <a:ext cx="688077" cy="21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359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29359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112479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02B0CB77-E381-BC42-59AD-FEC8D42A6E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5772" y="3891645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02B0CB77-E381-BC42-59AD-FEC8D42A6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772" y="3891645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 l="-740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05CCC9AF-6623-B5A3-0C33-550FBD8F7907}"/>
              </a:ext>
            </a:extLst>
          </p:cNvPr>
          <p:cNvSpPr txBox="1">
            <a:spLocks/>
          </p:cNvSpPr>
          <p:nvPr/>
        </p:nvSpPr>
        <p:spPr>
          <a:xfrm>
            <a:off x="5303712" y="4105855"/>
            <a:ext cx="712907" cy="36512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&lt;start&gt;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C64BA9-2F45-85D7-FB17-20D9854D544E}"/>
              </a:ext>
            </a:extLst>
          </p:cNvPr>
          <p:cNvCxnSpPr>
            <a:cxnSpLocks/>
          </p:cNvCxnSpPr>
          <p:nvPr/>
        </p:nvCxnSpPr>
        <p:spPr>
          <a:xfrm flipH="1" flipV="1">
            <a:off x="4442144" y="5384498"/>
            <a:ext cx="7415" cy="4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7378173-1E83-8872-9EA3-E7BA3A3B0AB4}"/>
              </a:ext>
            </a:extLst>
          </p:cNvPr>
          <p:cNvSpPr/>
          <p:nvPr/>
        </p:nvSpPr>
        <p:spPr>
          <a:xfrm>
            <a:off x="1169921" y="3323569"/>
            <a:ext cx="3900916" cy="83376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B6EB6D-E6DE-447F-B25B-2E8B24143B6C}"/>
              </a:ext>
            </a:extLst>
          </p:cNvPr>
          <p:cNvSpPr/>
          <p:nvPr/>
        </p:nvSpPr>
        <p:spPr>
          <a:xfrm>
            <a:off x="1441668" y="3826906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AE321-AB2F-29D6-21BD-3EA6B04CF9A8}"/>
              </a:ext>
            </a:extLst>
          </p:cNvPr>
          <p:cNvCxnSpPr>
            <a:cxnSpLocks/>
          </p:cNvCxnSpPr>
          <p:nvPr/>
        </p:nvCxnSpPr>
        <p:spPr>
          <a:xfrm flipV="1">
            <a:off x="1829108" y="368591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EAE9D5-6F31-1A52-9C98-C56B52ED69CB}"/>
              </a:ext>
            </a:extLst>
          </p:cNvPr>
          <p:cNvSpPr/>
          <p:nvPr/>
        </p:nvSpPr>
        <p:spPr>
          <a:xfrm>
            <a:off x="1505140" y="3430644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3D90F8-264A-E450-79B6-9ADF6917A47E}"/>
              </a:ext>
            </a:extLst>
          </p:cNvPr>
          <p:cNvCxnSpPr>
            <a:cxnSpLocks/>
          </p:cNvCxnSpPr>
          <p:nvPr/>
        </p:nvCxnSpPr>
        <p:spPr>
          <a:xfrm flipV="1">
            <a:off x="3134592" y="368811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D610BB-4FE5-50D9-7EFB-A75A18669AD4}"/>
              </a:ext>
            </a:extLst>
          </p:cNvPr>
          <p:cNvCxnSpPr>
            <a:cxnSpLocks/>
          </p:cNvCxnSpPr>
          <p:nvPr/>
        </p:nvCxnSpPr>
        <p:spPr>
          <a:xfrm flipV="1">
            <a:off x="4429674" y="368591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BE4C528-A21A-6E97-C4DB-017B566DF7ED}"/>
              </a:ext>
            </a:extLst>
          </p:cNvPr>
          <p:cNvSpPr/>
          <p:nvPr/>
        </p:nvSpPr>
        <p:spPr>
          <a:xfrm>
            <a:off x="2797008" y="3430643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935C6F3-2D5E-C310-A7DF-CB7E2865F831}"/>
              </a:ext>
            </a:extLst>
          </p:cNvPr>
          <p:cNvSpPr/>
          <p:nvPr/>
        </p:nvSpPr>
        <p:spPr>
          <a:xfrm>
            <a:off x="4085660" y="3434409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917DC3-FF78-5763-7FB5-6B2A33E2AF05}"/>
              </a:ext>
            </a:extLst>
          </p:cNvPr>
          <p:cNvCxnSpPr>
            <a:cxnSpLocks/>
          </p:cNvCxnSpPr>
          <p:nvPr/>
        </p:nvCxnSpPr>
        <p:spPr>
          <a:xfrm flipV="1">
            <a:off x="1822467" y="2929387"/>
            <a:ext cx="0" cy="50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87C643-E7CA-4691-077D-23B82BBDE93D}"/>
              </a:ext>
            </a:extLst>
          </p:cNvPr>
          <p:cNvCxnSpPr>
            <a:cxnSpLocks/>
          </p:cNvCxnSpPr>
          <p:nvPr/>
        </p:nvCxnSpPr>
        <p:spPr>
          <a:xfrm flipV="1">
            <a:off x="3114929" y="2929387"/>
            <a:ext cx="0" cy="50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6805D8-5A44-57DE-F79A-60E7A2E8F515}"/>
              </a:ext>
            </a:extLst>
          </p:cNvPr>
          <p:cNvCxnSpPr>
            <a:cxnSpLocks/>
          </p:cNvCxnSpPr>
          <p:nvPr/>
        </p:nvCxnSpPr>
        <p:spPr>
          <a:xfrm flipV="1">
            <a:off x="4410282" y="2929387"/>
            <a:ext cx="0" cy="50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60D5A69-FB09-F856-D411-52EBAE6C620B}"/>
              </a:ext>
            </a:extLst>
          </p:cNvPr>
          <p:cNvSpPr/>
          <p:nvPr/>
        </p:nvSpPr>
        <p:spPr>
          <a:xfrm>
            <a:off x="1175371" y="1990679"/>
            <a:ext cx="3900916" cy="83376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3981002-BDD5-59EC-DAAC-2E81C4DF5AC5}"/>
              </a:ext>
            </a:extLst>
          </p:cNvPr>
          <p:cNvSpPr/>
          <p:nvPr/>
        </p:nvSpPr>
        <p:spPr>
          <a:xfrm>
            <a:off x="1447118" y="2494016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0CF49F7-3B2C-45CD-04A9-4373091384EF}"/>
              </a:ext>
            </a:extLst>
          </p:cNvPr>
          <p:cNvCxnSpPr>
            <a:cxnSpLocks/>
          </p:cNvCxnSpPr>
          <p:nvPr/>
        </p:nvCxnSpPr>
        <p:spPr>
          <a:xfrm flipV="1">
            <a:off x="1834558" y="235302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CD394D2-35A4-4B9A-67A8-6B34262725E8}"/>
              </a:ext>
            </a:extLst>
          </p:cNvPr>
          <p:cNvSpPr/>
          <p:nvPr/>
        </p:nvSpPr>
        <p:spPr>
          <a:xfrm>
            <a:off x="1510590" y="2097754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67A5E86-C06B-524C-C20B-F07E279D287D}"/>
              </a:ext>
            </a:extLst>
          </p:cNvPr>
          <p:cNvCxnSpPr>
            <a:cxnSpLocks/>
          </p:cNvCxnSpPr>
          <p:nvPr/>
        </p:nvCxnSpPr>
        <p:spPr>
          <a:xfrm flipV="1">
            <a:off x="3140042" y="235522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668B710-29B9-C203-4C30-53E715442FAE}"/>
              </a:ext>
            </a:extLst>
          </p:cNvPr>
          <p:cNvCxnSpPr>
            <a:cxnSpLocks/>
          </p:cNvCxnSpPr>
          <p:nvPr/>
        </p:nvCxnSpPr>
        <p:spPr>
          <a:xfrm flipV="1">
            <a:off x="4435124" y="235302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63A1AE3-80D7-9256-99DF-1E882A5CA12F}"/>
              </a:ext>
            </a:extLst>
          </p:cNvPr>
          <p:cNvSpPr/>
          <p:nvPr/>
        </p:nvSpPr>
        <p:spPr>
          <a:xfrm>
            <a:off x="2802458" y="2097753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19DA27A-168A-863A-C81C-0A39E59EAB1C}"/>
              </a:ext>
            </a:extLst>
          </p:cNvPr>
          <p:cNvSpPr/>
          <p:nvPr/>
        </p:nvSpPr>
        <p:spPr>
          <a:xfrm>
            <a:off x="4091110" y="2101519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030BD49-025E-98F8-AACC-A885DC1CD4A3}"/>
              </a:ext>
            </a:extLst>
          </p:cNvPr>
          <p:cNvCxnSpPr>
            <a:cxnSpLocks/>
          </p:cNvCxnSpPr>
          <p:nvPr/>
        </p:nvCxnSpPr>
        <p:spPr>
          <a:xfrm flipV="1">
            <a:off x="1827917" y="1885565"/>
            <a:ext cx="325" cy="21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1357D8C-8E4B-93BF-B61C-E28E6B4D9E90}"/>
              </a:ext>
            </a:extLst>
          </p:cNvPr>
          <p:cNvCxnSpPr>
            <a:cxnSpLocks/>
          </p:cNvCxnSpPr>
          <p:nvPr/>
        </p:nvCxnSpPr>
        <p:spPr>
          <a:xfrm flipV="1">
            <a:off x="3120379" y="1885565"/>
            <a:ext cx="0" cy="21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FB043ED-A5C3-B253-5A8D-06F58FC818A1}"/>
              </a:ext>
            </a:extLst>
          </p:cNvPr>
          <p:cNvCxnSpPr>
            <a:cxnSpLocks/>
          </p:cNvCxnSpPr>
          <p:nvPr/>
        </p:nvCxnSpPr>
        <p:spPr>
          <a:xfrm flipV="1">
            <a:off x="4415732" y="1885565"/>
            <a:ext cx="0" cy="21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5136980-DAD0-5400-6C92-FB6514C85854}"/>
              </a:ext>
            </a:extLst>
          </p:cNvPr>
          <p:cNvSpPr txBox="1"/>
          <p:nvPr/>
        </p:nvSpPr>
        <p:spPr>
          <a:xfrm>
            <a:off x="917791" y="4401072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#0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4AE7A0C2-1E38-3EC8-45AA-554E69508A02}"/>
              </a:ext>
            </a:extLst>
          </p:cNvPr>
          <p:cNvSpPr/>
          <p:nvPr/>
        </p:nvSpPr>
        <p:spPr>
          <a:xfrm>
            <a:off x="6996246" y="3820961"/>
            <a:ext cx="3900916" cy="1491792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78AC033E-5594-0D5E-73E9-2503720F498B}"/>
              </a:ext>
            </a:extLst>
          </p:cNvPr>
          <p:cNvSpPr/>
          <p:nvPr/>
        </p:nvSpPr>
        <p:spPr>
          <a:xfrm>
            <a:off x="7267993" y="4982326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0F0F87F-55FE-20FB-108C-0F999DEC87F4}"/>
              </a:ext>
            </a:extLst>
          </p:cNvPr>
          <p:cNvCxnSpPr>
            <a:cxnSpLocks/>
          </p:cNvCxnSpPr>
          <p:nvPr/>
        </p:nvCxnSpPr>
        <p:spPr>
          <a:xfrm flipV="1">
            <a:off x="7655433" y="484133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FDAF4623-EDC0-058E-E933-70FD91ABB374}"/>
              </a:ext>
            </a:extLst>
          </p:cNvPr>
          <p:cNvSpPr/>
          <p:nvPr/>
        </p:nvSpPr>
        <p:spPr>
          <a:xfrm>
            <a:off x="7331465" y="4160549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C1D633-E595-ACDD-3290-E685B217345D}"/>
              </a:ext>
            </a:extLst>
          </p:cNvPr>
          <p:cNvCxnSpPr>
            <a:cxnSpLocks/>
          </p:cNvCxnSpPr>
          <p:nvPr/>
        </p:nvCxnSpPr>
        <p:spPr>
          <a:xfrm flipV="1">
            <a:off x="8960917" y="484353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F19E946-E503-36A1-5371-68EEE0498B40}"/>
              </a:ext>
            </a:extLst>
          </p:cNvPr>
          <p:cNvCxnSpPr>
            <a:cxnSpLocks/>
          </p:cNvCxnSpPr>
          <p:nvPr/>
        </p:nvCxnSpPr>
        <p:spPr>
          <a:xfrm flipV="1">
            <a:off x="10255999" y="4841335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5B1DA9A9-2173-441D-ECD2-D23A9A8AA9C9}"/>
              </a:ext>
            </a:extLst>
          </p:cNvPr>
          <p:cNvSpPr/>
          <p:nvPr/>
        </p:nvSpPr>
        <p:spPr>
          <a:xfrm>
            <a:off x="8623333" y="4160548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E5381614-E461-AD19-5B0C-7AE290BD9D0B}"/>
              </a:ext>
            </a:extLst>
          </p:cNvPr>
          <p:cNvSpPr/>
          <p:nvPr/>
        </p:nvSpPr>
        <p:spPr>
          <a:xfrm>
            <a:off x="9911985" y="4164314"/>
            <a:ext cx="655555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5CDF4E7-92B1-49EB-2002-1E6FB111D13A}"/>
              </a:ext>
            </a:extLst>
          </p:cNvPr>
          <p:cNvCxnSpPr>
            <a:cxnSpLocks/>
          </p:cNvCxnSpPr>
          <p:nvPr/>
        </p:nvCxnSpPr>
        <p:spPr>
          <a:xfrm flipV="1">
            <a:off x="7648792" y="3691738"/>
            <a:ext cx="10391" cy="46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C8F94F4-6A72-834F-1E5D-6C997C8629FF}"/>
              </a:ext>
            </a:extLst>
          </p:cNvPr>
          <p:cNvCxnSpPr>
            <a:cxnSpLocks/>
          </p:cNvCxnSpPr>
          <p:nvPr/>
        </p:nvCxnSpPr>
        <p:spPr>
          <a:xfrm flipV="1">
            <a:off x="8941254" y="3689071"/>
            <a:ext cx="0" cy="47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CF259AD-4FBD-1EAF-827C-CB091D3576E3}"/>
              </a:ext>
            </a:extLst>
          </p:cNvPr>
          <p:cNvCxnSpPr>
            <a:cxnSpLocks/>
          </p:cNvCxnSpPr>
          <p:nvPr/>
        </p:nvCxnSpPr>
        <p:spPr>
          <a:xfrm flipV="1">
            <a:off x="10236607" y="3689071"/>
            <a:ext cx="0" cy="47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D928D43-7D69-5646-F63B-4416D95E3DC6}"/>
              </a:ext>
            </a:extLst>
          </p:cNvPr>
          <p:cNvSpPr txBox="1"/>
          <p:nvPr/>
        </p:nvSpPr>
        <p:spPr>
          <a:xfrm>
            <a:off x="6752540" y="3632453"/>
            <a:ext cx="42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400">
                <a:solidFill>
                  <a:srgbClr val="7030A0"/>
                </a:solidFill>
                <a:latin typeface="IntelOne Display Light" panose="020B0403020203020204" pitchFamily="34" charset="0"/>
              </a:rPr>
              <a:t>#0</a:t>
            </a:r>
            <a:endParaRPr lang="en-IL" sz="1400">
              <a:solidFill>
                <a:srgbClr val="7030A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68F7F82-40A6-B572-BF32-DF0253BD645D}"/>
              </a:ext>
            </a:extLst>
          </p:cNvPr>
          <p:cNvSpPr/>
          <p:nvPr/>
        </p:nvSpPr>
        <p:spPr>
          <a:xfrm>
            <a:off x="7258186" y="4571584"/>
            <a:ext cx="3385847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Encoder-Decoder-Attention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4AF578-1145-F146-9399-D736F9946884}"/>
              </a:ext>
            </a:extLst>
          </p:cNvPr>
          <p:cNvCxnSpPr>
            <a:cxnSpLocks/>
          </p:cNvCxnSpPr>
          <p:nvPr/>
        </p:nvCxnSpPr>
        <p:spPr>
          <a:xfrm flipV="1">
            <a:off x="7660963" y="442676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6B96387-74C2-946C-3F8A-EEABCB838CF2}"/>
              </a:ext>
            </a:extLst>
          </p:cNvPr>
          <p:cNvCxnSpPr>
            <a:cxnSpLocks/>
          </p:cNvCxnSpPr>
          <p:nvPr/>
        </p:nvCxnSpPr>
        <p:spPr>
          <a:xfrm flipV="1">
            <a:off x="8966447" y="442896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C526C-E334-0751-F1C1-ACC9799A0666}"/>
              </a:ext>
            </a:extLst>
          </p:cNvPr>
          <p:cNvCxnSpPr>
            <a:cxnSpLocks/>
          </p:cNvCxnSpPr>
          <p:nvPr/>
        </p:nvCxnSpPr>
        <p:spPr>
          <a:xfrm flipV="1">
            <a:off x="10261529" y="4426767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7D1F27EC-BD73-BDC5-1965-36F21030A15B}"/>
              </a:ext>
            </a:extLst>
          </p:cNvPr>
          <p:cNvSpPr/>
          <p:nvPr/>
        </p:nvSpPr>
        <p:spPr>
          <a:xfrm>
            <a:off x="6965254" y="1937300"/>
            <a:ext cx="3900916" cy="719973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t" anchorCtr="0"/>
          <a:lstStyle/>
          <a:p>
            <a:pPr algn="ctr" rtl="0"/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902EB46B-CF87-7FFB-23B5-A395D9C2F7DE}"/>
              </a:ext>
            </a:extLst>
          </p:cNvPr>
          <p:cNvCxnSpPr>
            <a:cxnSpLocks/>
          </p:cNvCxnSpPr>
          <p:nvPr/>
        </p:nvCxnSpPr>
        <p:spPr>
          <a:xfrm flipV="1">
            <a:off x="7639394" y="26962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5DC3229-35C8-B0C8-D461-EB2475E51A73}"/>
              </a:ext>
            </a:extLst>
          </p:cNvPr>
          <p:cNvCxnSpPr>
            <a:cxnSpLocks/>
          </p:cNvCxnSpPr>
          <p:nvPr/>
        </p:nvCxnSpPr>
        <p:spPr>
          <a:xfrm flipV="1">
            <a:off x="8944878" y="26984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9D7F2F6-33DF-C7D0-9B05-01D19EA5E768}"/>
              </a:ext>
            </a:extLst>
          </p:cNvPr>
          <p:cNvCxnSpPr>
            <a:cxnSpLocks/>
          </p:cNvCxnSpPr>
          <p:nvPr/>
        </p:nvCxnSpPr>
        <p:spPr>
          <a:xfrm flipV="1">
            <a:off x="10239960" y="2696250"/>
            <a:ext cx="0" cy="1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1" name="Table 3">
            <a:extLst>
              <a:ext uri="{FF2B5EF4-FFF2-40B4-BE49-F238E27FC236}">
                <a16:creationId xmlns:a16="http://schemas.microsoft.com/office/drawing/2014/main" id="{C7466AA1-A444-4655-6B15-092937F8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85287"/>
              </p:ext>
            </p:extLst>
          </p:nvPr>
        </p:nvGraphicFramePr>
        <p:xfrm>
          <a:off x="7258186" y="5908748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3111E96-D46B-6539-F796-91FEE4B0E399}"/>
              </a:ext>
            </a:extLst>
          </p:cNvPr>
          <p:cNvSpPr/>
          <p:nvPr/>
        </p:nvSpPr>
        <p:spPr>
          <a:xfrm>
            <a:off x="6143382" y="3032911"/>
            <a:ext cx="791572" cy="262550"/>
          </a:xfrm>
          <a:custGeom>
            <a:avLst/>
            <a:gdLst>
              <a:gd name="connsiteX0" fmla="*/ 0 w 977774"/>
              <a:gd name="connsiteY0" fmla="*/ 0 h 262550"/>
              <a:gd name="connsiteX1" fmla="*/ 181070 w 977774"/>
              <a:gd name="connsiteY1" fmla="*/ 90535 h 262550"/>
              <a:gd name="connsiteX2" fmla="*/ 452673 w 977774"/>
              <a:gd name="connsiteY2" fmla="*/ 181069 h 262550"/>
              <a:gd name="connsiteX3" fmla="*/ 660903 w 977774"/>
              <a:gd name="connsiteY3" fmla="*/ 244443 h 262550"/>
              <a:gd name="connsiteX4" fmla="*/ 787652 w 977774"/>
              <a:gd name="connsiteY4" fmla="*/ 262550 h 262550"/>
              <a:gd name="connsiteX5" fmla="*/ 977774 w 977774"/>
              <a:gd name="connsiteY5" fmla="*/ 253497 h 2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774" h="262550">
                <a:moveTo>
                  <a:pt x="0" y="0"/>
                </a:moveTo>
                <a:cubicBezTo>
                  <a:pt x="60357" y="30178"/>
                  <a:pt x="119472" y="62978"/>
                  <a:pt x="181070" y="90535"/>
                </a:cubicBezTo>
                <a:cubicBezTo>
                  <a:pt x="364266" y="172491"/>
                  <a:pt x="296811" y="136537"/>
                  <a:pt x="452673" y="181069"/>
                </a:cubicBezTo>
                <a:cubicBezTo>
                  <a:pt x="522435" y="201001"/>
                  <a:pt x="588910" y="235443"/>
                  <a:pt x="660903" y="244443"/>
                </a:cubicBezTo>
                <a:cubicBezTo>
                  <a:pt x="751546" y="255774"/>
                  <a:pt x="709331" y="249497"/>
                  <a:pt x="787652" y="262550"/>
                </a:cubicBezTo>
                <a:cubicBezTo>
                  <a:pt x="971735" y="253346"/>
                  <a:pt x="908289" y="253497"/>
                  <a:pt x="977774" y="2534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C2681FDE-A48C-6A75-6FB8-0CACF918D345}"/>
              </a:ext>
            </a:extLst>
          </p:cNvPr>
          <p:cNvSpPr/>
          <p:nvPr/>
        </p:nvSpPr>
        <p:spPr>
          <a:xfrm>
            <a:off x="6853473" y="3223034"/>
            <a:ext cx="91149" cy="181069"/>
          </a:xfrm>
          <a:custGeom>
            <a:avLst/>
            <a:gdLst>
              <a:gd name="connsiteX0" fmla="*/ 0 w 91149"/>
              <a:gd name="connsiteY0" fmla="*/ 0 h 181069"/>
              <a:gd name="connsiteX1" fmla="*/ 90535 w 91149"/>
              <a:gd name="connsiteY1" fmla="*/ 54320 h 181069"/>
              <a:gd name="connsiteX2" fmla="*/ 36214 w 91149"/>
              <a:gd name="connsiteY2" fmla="*/ 153909 h 181069"/>
              <a:gd name="connsiteX3" fmla="*/ 18107 w 91149"/>
              <a:gd name="connsiteY3" fmla="*/ 181069 h 18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49" h="181069">
                <a:moveTo>
                  <a:pt x="0" y="0"/>
                </a:moveTo>
                <a:cubicBezTo>
                  <a:pt x="24885" y="7110"/>
                  <a:pt x="86591" y="10930"/>
                  <a:pt x="90535" y="54320"/>
                </a:cubicBezTo>
                <a:cubicBezTo>
                  <a:pt x="95819" y="112448"/>
                  <a:pt x="66144" y="118991"/>
                  <a:pt x="36214" y="153909"/>
                </a:cubicBezTo>
                <a:cubicBezTo>
                  <a:pt x="29133" y="162170"/>
                  <a:pt x="18107" y="181069"/>
                  <a:pt x="18107" y="1810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1920D30C-6215-9E8D-2A2D-FFB3F8E02646}"/>
              </a:ext>
            </a:extLst>
          </p:cNvPr>
          <p:cNvSpPr/>
          <p:nvPr/>
        </p:nvSpPr>
        <p:spPr>
          <a:xfrm>
            <a:off x="7162182" y="4625790"/>
            <a:ext cx="110780" cy="190122"/>
          </a:xfrm>
          <a:custGeom>
            <a:avLst/>
            <a:gdLst>
              <a:gd name="connsiteX0" fmla="*/ 36214 w 110780"/>
              <a:gd name="connsiteY0" fmla="*/ 0 h 190122"/>
              <a:gd name="connsiteX1" fmla="*/ 72427 w 110780"/>
              <a:gd name="connsiteY1" fmla="*/ 54320 h 190122"/>
              <a:gd name="connsiteX2" fmla="*/ 108641 w 110780"/>
              <a:gd name="connsiteY2" fmla="*/ 81481 h 190122"/>
              <a:gd name="connsiteX3" fmla="*/ 63374 w 110780"/>
              <a:gd name="connsiteY3" fmla="*/ 135802 h 190122"/>
              <a:gd name="connsiteX4" fmla="*/ 27160 w 110780"/>
              <a:gd name="connsiteY4" fmla="*/ 172015 h 190122"/>
              <a:gd name="connsiteX5" fmla="*/ 0 w 110780"/>
              <a:gd name="connsiteY5" fmla="*/ 190122 h 1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80" h="190122">
                <a:moveTo>
                  <a:pt x="36214" y="0"/>
                </a:moveTo>
                <a:cubicBezTo>
                  <a:pt x="48285" y="18107"/>
                  <a:pt x="57970" y="38055"/>
                  <a:pt x="72427" y="54320"/>
                </a:cubicBezTo>
                <a:cubicBezTo>
                  <a:pt x="82452" y="65598"/>
                  <a:pt x="104981" y="66842"/>
                  <a:pt x="108641" y="81481"/>
                </a:cubicBezTo>
                <a:cubicBezTo>
                  <a:pt x="119466" y="124782"/>
                  <a:pt x="86880" y="127966"/>
                  <a:pt x="63374" y="135802"/>
                </a:cubicBezTo>
                <a:cubicBezTo>
                  <a:pt x="51303" y="147873"/>
                  <a:pt x="40121" y="160905"/>
                  <a:pt x="27160" y="172015"/>
                </a:cubicBezTo>
                <a:cubicBezTo>
                  <a:pt x="18899" y="179096"/>
                  <a:pt x="0" y="190122"/>
                  <a:pt x="0" y="1901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24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6" presetClass="emph" presetSubtype="0" repeatCount="3000" autoRev="1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4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3" grpId="0" animBg="1"/>
      <p:bldP spid="4" grpId="0"/>
      <p:bldP spid="6" grpId="0" animBg="1"/>
      <p:bldP spid="11" grpId="0"/>
      <p:bldP spid="21" grpId="0" animBg="1"/>
      <p:bldP spid="23" grpId="0" animBg="1"/>
      <p:bldP spid="46" grpId="0"/>
      <p:bldP spid="57" grpId="0"/>
      <p:bldP spid="59" grpId="0"/>
      <p:bldP spid="78" grpId="0" animBg="1"/>
      <p:bldP spid="79" grpId="0" animBg="1"/>
      <p:bldP spid="124" grpId="0"/>
      <p:bldP spid="125" grpId="0" animBg="1"/>
      <p:bldP spid="126" grpId="0"/>
      <p:bldP spid="141" grpId="0"/>
      <p:bldP spid="188" grpId="0"/>
      <p:bldP spid="219" grpId="0" animBg="1"/>
      <p:bldP spid="233" grpId="0" animBg="1"/>
      <p:bldP spid="234" grpId="0" animBg="1"/>
      <p:bldP spid="248" grpId="0"/>
      <p:bldP spid="249" grpId="0"/>
      <p:bldP spid="250" grpId="0"/>
      <p:bldP spid="258" grpId="0"/>
      <p:bldP spid="259" grpId="0"/>
      <p:bldP spid="7" grpId="0"/>
      <p:bldP spid="9" grpId="0"/>
      <p:bldP spid="10" grpId="0"/>
      <p:bldP spid="12" grpId="0"/>
      <p:bldP spid="14" grpId="0"/>
      <p:bldP spid="15" grpId="0"/>
      <p:bldP spid="39" grpId="0" animBg="1"/>
      <p:bldP spid="40" grpId="0" animBg="1"/>
      <p:bldP spid="42" grpId="0" animBg="1"/>
      <p:bldP spid="45" grpId="0" animBg="1"/>
      <p:bldP spid="47" grpId="0" animBg="1"/>
      <p:bldP spid="85" grpId="0" animBg="1"/>
      <p:bldP spid="89" grpId="0" animBg="1"/>
      <p:bldP spid="122" grpId="0" animBg="1"/>
      <p:bldP spid="129" grpId="0" animBg="1"/>
      <p:bldP spid="131" grpId="0" animBg="1"/>
      <p:bldP spid="142" grpId="0"/>
      <p:bldP spid="151" grpId="0" animBg="1"/>
      <p:bldP spid="152" grpId="0" animBg="1"/>
      <p:bldP spid="154" grpId="0" animBg="1"/>
      <p:bldP spid="157" grpId="0" animBg="1"/>
      <p:bldP spid="158" grpId="0" animBg="1"/>
      <p:bldP spid="162" grpId="0"/>
      <p:bldP spid="163" grpId="0" animBg="1"/>
      <p:bldP spid="163" grpId="1" animBg="1"/>
      <p:bldP spid="167" grpId="0" animBg="1"/>
      <p:bldP spid="173" grpId="0" animBg="1"/>
      <p:bldP spid="174" grpId="0" animBg="1"/>
      <p:bldP spid="17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0" y="137370"/>
            <a:ext cx="11274013" cy="688489"/>
          </a:xfrm>
        </p:spPr>
        <p:txBody>
          <a:bodyPr/>
          <a:lstStyle/>
          <a:p>
            <a:pPr algn="l" rtl="0"/>
            <a:r>
              <a:rPr lang="en-US"/>
              <a:t>Linear + </a:t>
            </a:r>
            <a:r>
              <a:rPr lang="en-US" err="1"/>
              <a:t>Softmax</a:t>
            </a:r>
            <a:r>
              <a:rPr lang="en-US"/>
              <a:t> Layers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24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FD1B13-A828-AF20-1996-5ACFDE10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06677"/>
              </p:ext>
            </p:extLst>
          </p:nvPr>
        </p:nvGraphicFramePr>
        <p:xfrm>
          <a:off x="5987478" y="5949380"/>
          <a:ext cx="820168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042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05042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A470E870-23E0-44A4-A549-FB9541735B88}"/>
              </a:ext>
            </a:extLst>
          </p:cNvPr>
          <p:cNvSpPr txBox="1">
            <a:spLocks/>
          </p:cNvSpPr>
          <p:nvPr/>
        </p:nvSpPr>
        <p:spPr>
          <a:xfrm>
            <a:off x="2451371" y="5895787"/>
            <a:ext cx="353610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Output of the last word in the decoder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D3F938-1FE5-8357-5607-163DF4FA070E}"/>
              </a:ext>
            </a:extLst>
          </p:cNvPr>
          <p:cNvCxnSpPr>
            <a:cxnSpLocks/>
          </p:cNvCxnSpPr>
          <p:nvPr/>
        </p:nvCxnSpPr>
        <p:spPr>
          <a:xfrm flipV="1">
            <a:off x="6372161" y="5397945"/>
            <a:ext cx="0" cy="52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508383-5016-F02B-C4BA-1A402A63D0B9}"/>
              </a:ext>
            </a:extLst>
          </p:cNvPr>
          <p:cNvSpPr/>
          <p:nvPr/>
        </p:nvSpPr>
        <p:spPr>
          <a:xfrm>
            <a:off x="4708809" y="5110957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Linear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DB548-D1D2-324E-E5D9-02856F43C662}"/>
              </a:ext>
            </a:extLst>
          </p:cNvPr>
          <p:cNvCxnSpPr>
            <a:cxnSpLocks/>
          </p:cNvCxnSpPr>
          <p:nvPr/>
        </p:nvCxnSpPr>
        <p:spPr>
          <a:xfrm flipV="1">
            <a:off x="6378706" y="4636226"/>
            <a:ext cx="0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AC5E97-8415-C241-6262-4E8873F4E8B8}"/>
              </a:ext>
            </a:extLst>
          </p:cNvPr>
          <p:cNvSpPr/>
          <p:nvPr/>
        </p:nvSpPr>
        <p:spPr>
          <a:xfrm>
            <a:off x="4708809" y="3359618"/>
            <a:ext cx="3374291" cy="244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 err="1">
                <a:latin typeface="IntelOne Display Light" panose="020B0403020203020204" pitchFamily="34" charset="0"/>
              </a:rPr>
              <a:t>Softmax</a:t>
            </a:r>
            <a:endParaRPr lang="en-IL">
              <a:latin typeface="IntelOne Display Light" panose="020B0403020203020204" pitchFamily="34" charset="0"/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80F50ED-C41E-8D06-02A4-E70F7B819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17917"/>
              </p:ext>
            </p:extLst>
          </p:nvPr>
        </p:nvGraphicFramePr>
        <p:xfrm>
          <a:off x="3185376" y="4370155"/>
          <a:ext cx="6366420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2214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49927898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079458570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94470671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11894947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487694653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17748386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872712877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55043384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38546580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18346461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836443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52017824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43917797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960627281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77975005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58344243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837925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19716637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235201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58616295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733834123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925250940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8397082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86294149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89516921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635922589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EDB07A0C-D197-D33A-9239-DCE5B801674C}"/>
              </a:ext>
            </a:extLst>
          </p:cNvPr>
          <p:cNvSpPr txBox="1">
            <a:spLocks/>
          </p:cNvSpPr>
          <p:nvPr/>
        </p:nvSpPr>
        <p:spPr>
          <a:xfrm>
            <a:off x="2121506" y="4324434"/>
            <a:ext cx="106387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logits</a:t>
            </a: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E0F4B658-899F-E0B0-32F9-1066514520DF}"/>
              </a:ext>
            </a:extLst>
          </p:cNvPr>
          <p:cNvSpPr txBox="1">
            <a:spLocks/>
          </p:cNvSpPr>
          <p:nvPr/>
        </p:nvSpPr>
        <p:spPr>
          <a:xfrm>
            <a:off x="3143040" y="4541664"/>
            <a:ext cx="1208825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0   1   2   3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F85F24A6-7EF7-43D6-3061-3194C803B505}"/>
              </a:ext>
            </a:extLst>
          </p:cNvPr>
          <p:cNvSpPr txBox="1">
            <a:spLocks/>
          </p:cNvSpPr>
          <p:nvPr/>
        </p:nvSpPr>
        <p:spPr>
          <a:xfrm>
            <a:off x="9270219" y="4544713"/>
            <a:ext cx="1208825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err="1"/>
              <a:t>vocab_size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B48B6-1F47-636F-CE17-1F1C385FCF18}"/>
              </a:ext>
            </a:extLst>
          </p:cNvPr>
          <p:cNvCxnSpPr>
            <a:cxnSpLocks/>
          </p:cNvCxnSpPr>
          <p:nvPr/>
        </p:nvCxnSpPr>
        <p:spPr>
          <a:xfrm flipV="1">
            <a:off x="6368586" y="3745795"/>
            <a:ext cx="0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67D1A7B7-D92F-75A3-5E81-BF034E6FF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24809"/>
              </p:ext>
            </p:extLst>
          </p:nvPr>
        </p:nvGraphicFramePr>
        <p:xfrm>
          <a:off x="3185376" y="2443735"/>
          <a:ext cx="6366420" cy="21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2214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49927898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079458570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94470671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11894947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487694653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17748386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872712877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55043384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38546580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18346461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836443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52017824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43917797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960627281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77975005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583442436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8379259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19716637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1472352014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586162952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733834123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925250940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8397082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3862941498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895169215"/>
                    </a:ext>
                  </a:extLst>
                </a:gridCol>
                <a:gridCol w="212214">
                  <a:extLst>
                    <a:ext uri="{9D8B030D-6E8A-4147-A177-3AD203B41FA5}">
                      <a16:colId xmlns:a16="http://schemas.microsoft.com/office/drawing/2014/main" val="2635922589"/>
                    </a:ext>
                  </a:extLst>
                </a:gridCol>
              </a:tblGrid>
              <a:tr h="199998"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/>
                      <a:endParaRPr lang="en-IL" sz="14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F792AAE0-77CF-607D-3113-FE7F08927634}"/>
              </a:ext>
            </a:extLst>
          </p:cNvPr>
          <p:cNvSpPr txBox="1">
            <a:spLocks/>
          </p:cNvSpPr>
          <p:nvPr/>
        </p:nvSpPr>
        <p:spPr>
          <a:xfrm>
            <a:off x="3143040" y="2615244"/>
            <a:ext cx="1208825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0   1   2   3</a:t>
            </a:r>
          </a:p>
        </p:txBody>
      </p:sp>
      <p:sp>
        <p:nvSpPr>
          <p:cNvPr id="21" name="מציין מיקום תוכן 2">
            <a:extLst>
              <a:ext uri="{FF2B5EF4-FFF2-40B4-BE49-F238E27FC236}">
                <a16:creationId xmlns:a16="http://schemas.microsoft.com/office/drawing/2014/main" id="{298098C4-175F-E47B-D892-562FEFB7E4E0}"/>
              </a:ext>
            </a:extLst>
          </p:cNvPr>
          <p:cNvSpPr txBox="1">
            <a:spLocks/>
          </p:cNvSpPr>
          <p:nvPr/>
        </p:nvSpPr>
        <p:spPr>
          <a:xfrm>
            <a:off x="9270219" y="2618293"/>
            <a:ext cx="1208825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err="1"/>
              <a:t>vocab_size</a:t>
            </a:r>
            <a:endParaRPr lang="en-US"/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BC6780A9-980F-C5CF-E69D-41B175B2A6BE}"/>
              </a:ext>
            </a:extLst>
          </p:cNvPr>
          <p:cNvSpPr txBox="1">
            <a:spLocks/>
          </p:cNvSpPr>
          <p:nvPr/>
        </p:nvSpPr>
        <p:spPr>
          <a:xfrm>
            <a:off x="1913467" y="2398014"/>
            <a:ext cx="1271909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probabilites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86768F-CACA-831F-5A03-42FCBDAB6D0D}"/>
              </a:ext>
            </a:extLst>
          </p:cNvPr>
          <p:cNvCxnSpPr>
            <a:cxnSpLocks/>
          </p:cNvCxnSpPr>
          <p:nvPr/>
        </p:nvCxnSpPr>
        <p:spPr>
          <a:xfrm flipV="1">
            <a:off x="6368586" y="2772129"/>
            <a:ext cx="0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7D0A01-2A31-8CA2-3FFD-E39975A0059A}"/>
              </a:ext>
            </a:extLst>
          </p:cNvPr>
          <p:cNvCxnSpPr>
            <a:cxnSpLocks/>
          </p:cNvCxnSpPr>
          <p:nvPr/>
        </p:nvCxnSpPr>
        <p:spPr>
          <a:xfrm flipV="1">
            <a:off x="6368586" y="1866196"/>
            <a:ext cx="0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777BBA55-F530-32AE-97CD-7005B7975AB9}"/>
              </a:ext>
            </a:extLst>
          </p:cNvPr>
          <p:cNvSpPr txBox="1">
            <a:spLocks/>
          </p:cNvSpPr>
          <p:nvPr/>
        </p:nvSpPr>
        <p:spPr>
          <a:xfrm>
            <a:off x="6221191" y="1546784"/>
            <a:ext cx="294789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5</a:t>
            </a:r>
          </a:p>
        </p:txBody>
      </p:sp>
      <p:sp>
        <p:nvSpPr>
          <p:cNvPr id="26" name="מציין מיקום תוכן 2">
            <a:extLst>
              <a:ext uri="{FF2B5EF4-FFF2-40B4-BE49-F238E27FC236}">
                <a16:creationId xmlns:a16="http://schemas.microsoft.com/office/drawing/2014/main" id="{9847EA79-DB54-2359-D5EE-56F1B68EC106}"/>
              </a:ext>
            </a:extLst>
          </p:cNvPr>
          <p:cNvSpPr txBox="1">
            <a:spLocks/>
          </p:cNvSpPr>
          <p:nvPr/>
        </p:nvSpPr>
        <p:spPr>
          <a:xfrm>
            <a:off x="1806668" y="1553042"/>
            <a:ext cx="4260643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Get index of cell with highest value (argmax)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1AB074-FD2F-6B6B-19E7-CAF48D2CA692}"/>
              </a:ext>
            </a:extLst>
          </p:cNvPr>
          <p:cNvCxnSpPr>
            <a:cxnSpLocks/>
          </p:cNvCxnSpPr>
          <p:nvPr/>
        </p:nvCxnSpPr>
        <p:spPr>
          <a:xfrm flipV="1">
            <a:off x="6363425" y="1210733"/>
            <a:ext cx="0" cy="26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מציין מיקום תוכן 2">
            <a:extLst>
              <a:ext uri="{FF2B5EF4-FFF2-40B4-BE49-F238E27FC236}">
                <a16:creationId xmlns:a16="http://schemas.microsoft.com/office/drawing/2014/main" id="{14309AC2-0159-D0E6-8399-F4D6A137B142}"/>
              </a:ext>
            </a:extLst>
          </p:cNvPr>
          <p:cNvSpPr txBox="1">
            <a:spLocks/>
          </p:cNvSpPr>
          <p:nvPr/>
        </p:nvSpPr>
        <p:spPr>
          <a:xfrm>
            <a:off x="6004857" y="889993"/>
            <a:ext cx="916097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giraffe</a:t>
            </a:r>
          </a:p>
        </p:txBody>
      </p:sp>
      <p:sp>
        <p:nvSpPr>
          <p:cNvPr id="30" name="מציין מיקום תוכן 2">
            <a:extLst>
              <a:ext uri="{FF2B5EF4-FFF2-40B4-BE49-F238E27FC236}">
                <a16:creationId xmlns:a16="http://schemas.microsoft.com/office/drawing/2014/main" id="{944C819E-8329-4F1B-61E9-2D909798B161}"/>
              </a:ext>
            </a:extLst>
          </p:cNvPr>
          <p:cNvSpPr txBox="1">
            <a:spLocks/>
          </p:cNvSpPr>
          <p:nvPr/>
        </p:nvSpPr>
        <p:spPr>
          <a:xfrm>
            <a:off x="474137" y="910939"/>
            <a:ext cx="55931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Which word in our vocabulary is associated with that index?</a:t>
            </a:r>
          </a:p>
        </p:txBody>
      </p:sp>
    </p:spTree>
    <p:extLst>
      <p:ext uri="{BB962C8B-B14F-4D97-AF65-F5344CB8AC3E}">
        <p14:creationId xmlns:p14="http://schemas.microsoft.com/office/powerpoint/2010/main" val="11490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2" grpId="0"/>
      <p:bldP spid="13" grpId="0"/>
      <p:bldP spid="14" grpId="0"/>
      <p:bldP spid="20" grpId="0"/>
      <p:bldP spid="21" grpId="0"/>
      <p:bldP spid="22" grpId="0"/>
      <p:bldP spid="25" grpId="0"/>
      <p:bldP spid="26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Loss Function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25</a:t>
            </a:fld>
            <a:endParaRPr lang="LID4096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D3C29A04-7887-F38B-4D10-A368A53A0840}"/>
              </a:ext>
            </a:extLst>
          </p:cNvPr>
          <p:cNvSpPr txBox="1">
            <a:spLocks/>
          </p:cNvSpPr>
          <p:nvPr/>
        </p:nvSpPr>
        <p:spPr>
          <a:xfrm>
            <a:off x="1858788" y="3672013"/>
            <a:ext cx="20873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Probabilites</a:t>
            </a:r>
            <a:endParaRPr lang="en-US"/>
          </a:p>
          <a:p>
            <a:pPr marL="0" indent="0" algn="ctr" rtl="0">
              <a:buNone/>
            </a:pPr>
            <a:r>
              <a:rPr lang="en-US"/>
              <a:t>(output of decoder)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A0255250-F95C-4B27-7EB5-61BD52350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37573"/>
              </p:ext>
            </p:extLst>
          </p:nvPr>
        </p:nvGraphicFramePr>
        <p:xfrm>
          <a:off x="4070260" y="3595761"/>
          <a:ext cx="5223450" cy="46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4690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1714538997"/>
                    </a:ext>
                  </a:extLst>
                </a:gridCol>
              </a:tblGrid>
              <a:tr h="466790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0.05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0.05</a:t>
                      </a:r>
                      <a:endParaRPr lang="en-IL" sz="1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4A3FA53D-5CB3-141E-1BFD-3866F4E9242C}"/>
              </a:ext>
            </a:extLst>
          </p:cNvPr>
          <p:cNvSpPr txBox="1">
            <a:spLocks/>
          </p:cNvSpPr>
          <p:nvPr/>
        </p:nvSpPr>
        <p:spPr>
          <a:xfrm>
            <a:off x="2453702" y="2176559"/>
            <a:ext cx="153352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Ground truth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8EA46B85-2E83-15E4-AC9B-646E0C3601B3}"/>
              </a:ext>
            </a:extLst>
          </p:cNvPr>
          <p:cNvSpPr txBox="1">
            <a:spLocks/>
          </p:cNvSpPr>
          <p:nvPr/>
        </p:nvSpPr>
        <p:spPr>
          <a:xfrm>
            <a:off x="4282085" y="4057808"/>
            <a:ext cx="620598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am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EF35ADF-5BAB-0331-653C-C09FDA5F57D1}"/>
              </a:ext>
            </a:extLst>
          </p:cNvPr>
          <p:cNvSpPr txBox="1">
            <a:spLocks/>
          </p:cNvSpPr>
          <p:nvPr/>
        </p:nvSpPr>
        <p:spPr>
          <a:xfrm>
            <a:off x="5155352" y="4057808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student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854111E8-429A-0198-0FC6-C3241707E487}"/>
              </a:ext>
            </a:extLst>
          </p:cNvPr>
          <p:cNvSpPr txBox="1">
            <a:spLocks/>
          </p:cNvSpPr>
          <p:nvPr/>
        </p:nvSpPr>
        <p:spPr>
          <a:xfrm>
            <a:off x="6205497" y="4057808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giraffe</a:t>
            </a:r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15524E98-46E8-8B7A-6354-704A239F30EA}"/>
              </a:ext>
            </a:extLst>
          </p:cNvPr>
          <p:cNvSpPr txBox="1">
            <a:spLocks/>
          </p:cNvSpPr>
          <p:nvPr/>
        </p:nvSpPr>
        <p:spPr>
          <a:xfrm>
            <a:off x="7255642" y="4057807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I</a:t>
            </a: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7D56483D-77F8-9CB8-94AE-78AFEB6EEC06}"/>
              </a:ext>
            </a:extLst>
          </p:cNvPr>
          <p:cNvSpPr txBox="1">
            <a:spLocks/>
          </p:cNvSpPr>
          <p:nvPr/>
        </p:nvSpPr>
        <p:spPr>
          <a:xfrm>
            <a:off x="8316626" y="4057807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013DDC1-0F27-8239-0D7B-8EFFC1DF3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35338"/>
              </p:ext>
            </p:extLst>
          </p:nvPr>
        </p:nvGraphicFramePr>
        <p:xfrm>
          <a:off x="4070260" y="2152754"/>
          <a:ext cx="5223450" cy="466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4690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  <a:gridCol w="1044690">
                  <a:extLst>
                    <a:ext uri="{9D8B030D-6E8A-4147-A177-3AD203B41FA5}">
                      <a16:colId xmlns:a16="http://schemas.microsoft.com/office/drawing/2014/main" val="1714538997"/>
                    </a:ext>
                  </a:extLst>
                </a:gridCol>
              </a:tblGrid>
              <a:tr h="466790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</a:t>
                      </a:r>
                      <a:endParaRPr lang="en-IL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</a:t>
                      </a:r>
                      <a:endParaRPr lang="en-IL" sz="1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44E8A762-C983-D8C5-F6C2-5AD97C15791F}"/>
              </a:ext>
            </a:extLst>
          </p:cNvPr>
          <p:cNvSpPr txBox="1">
            <a:spLocks/>
          </p:cNvSpPr>
          <p:nvPr/>
        </p:nvSpPr>
        <p:spPr>
          <a:xfrm>
            <a:off x="4282085" y="2614801"/>
            <a:ext cx="620598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am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EF224A37-D1B8-A2A2-D21C-49C4A4340A50}"/>
              </a:ext>
            </a:extLst>
          </p:cNvPr>
          <p:cNvSpPr txBox="1">
            <a:spLocks/>
          </p:cNvSpPr>
          <p:nvPr/>
        </p:nvSpPr>
        <p:spPr>
          <a:xfrm>
            <a:off x="5155352" y="2614801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student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412D0C4C-A68C-D978-5903-D48D7B22865E}"/>
              </a:ext>
            </a:extLst>
          </p:cNvPr>
          <p:cNvSpPr txBox="1">
            <a:spLocks/>
          </p:cNvSpPr>
          <p:nvPr/>
        </p:nvSpPr>
        <p:spPr>
          <a:xfrm>
            <a:off x="6205497" y="2614801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giraffe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B6227EC-15B8-37AE-C7BB-842930DA4E2A}"/>
              </a:ext>
            </a:extLst>
          </p:cNvPr>
          <p:cNvSpPr txBox="1">
            <a:spLocks/>
          </p:cNvSpPr>
          <p:nvPr/>
        </p:nvSpPr>
        <p:spPr>
          <a:xfrm>
            <a:off x="7255642" y="2614800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I</a:t>
            </a:r>
          </a:p>
        </p:txBody>
      </p:sp>
      <p:sp>
        <p:nvSpPr>
          <p:cNvPr id="18" name="מציין מיקום תוכן 2">
            <a:extLst>
              <a:ext uri="{FF2B5EF4-FFF2-40B4-BE49-F238E27FC236}">
                <a16:creationId xmlns:a16="http://schemas.microsoft.com/office/drawing/2014/main" id="{038B2779-AF28-FA35-476D-D8DFFD7B5229}"/>
              </a:ext>
            </a:extLst>
          </p:cNvPr>
          <p:cNvSpPr txBox="1">
            <a:spLocks/>
          </p:cNvSpPr>
          <p:nvPr/>
        </p:nvSpPr>
        <p:spPr>
          <a:xfrm>
            <a:off x="8316626" y="2614800"/>
            <a:ext cx="923811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3BA8EFE8-B030-3D9B-9036-49C64BD2D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7343" y="5038768"/>
                <a:ext cx="5719935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:r>
                  <a:rPr lang="en-US"/>
                  <a:t>Cross 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𝑠𝑡𝑢𝑑𝑒𝑛𝑡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=0.52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3BA8EFE8-B030-3D9B-9036-49C64BD2D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43" y="5038768"/>
                <a:ext cx="5719935" cy="304801"/>
              </a:xfrm>
              <a:prstGeom prst="rect">
                <a:avLst/>
              </a:prstGeom>
              <a:blipFill>
                <a:blip r:embed="rId3"/>
                <a:stretch>
                  <a:fillRect t="-8000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5B8DB2D2-3687-9032-159F-D9554976E533}"/>
              </a:ext>
            </a:extLst>
          </p:cNvPr>
          <p:cNvSpPr/>
          <p:nvPr/>
        </p:nvSpPr>
        <p:spPr>
          <a:xfrm>
            <a:off x="5076825" y="3574393"/>
            <a:ext cx="1128672" cy="804842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37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9462725" cy="688489"/>
          </a:xfrm>
        </p:spPr>
        <p:txBody>
          <a:bodyPr>
            <a:normAutofit/>
          </a:bodyPr>
          <a:lstStyle/>
          <a:p>
            <a:pPr algn="l" rtl="0"/>
            <a:r>
              <a:rPr lang="en-US" sz="3600"/>
              <a:t>Summary – Translation in action</a:t>
            </a:r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26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D3D7DD-8228-8189-D106-2DFE76FB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23" y="1119029"/>
            <a:ext cx="9319846" cy="51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9462725" cy="688489"/>
          </a:xfrm>
        </p:spPr>
        <p:txBody>
          <a:bodyPr>
            <a:normAutofit/>
          </a:bodyPr>
          <a:lstStyle/>
          <a:p>
            <a:pPr algn="l" rtl="0"/>
            <a:r>
              <a:rPr lang="en-US" sz="3600"/>
              <a:t>Additional Material</a:t>
            </a:r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27</a:t>
            </a:fld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0E20DA-C47E-BC9B-852A-08899FD70A31}"/>
              </a:ext>
            </a:extLst>
          </p:cNvPr>
          <p:cNvSpPr txBox="1">
            <a:spLocks/>
          </p:cNvSpPr>
          <p:nvPr/>
        </p:nvSpPr>
        <p:spPr>
          <a:xfrm>
            <a:off x="430304" y="1394435"/>
            <a:ext cx="11274014" cy="370144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>
                <a:hlinkClick r:id="rId2"/>
              </a:rPr>
              <a:t>The Illustrated Transformer – Jay </a:t>
            </a:r>
            <a:r>
              <a:rPr lang="en-US" sz="1800" dirty="0" err="1">
                <a:hlinkClick r:id="rId2"/>
              </a:rPr>
              <a:t>Alammar</a:t>
            </a:r>
            <a:r>
              <a:rPr lang="en-US" sz="1800" dirty="0">
                <a:hlinkClick r:id="rId2"/>
              </a:rPr>
              <a:t> – Visualizing machine learning one concept at a time. (jalammar.github.io)</a:t>
            </a:r>
            <a:endParaRPr lang="en-US" sz="1800" dirty="0"/>
          </a:p>
          <a:p>
            <a:pPr algn="l" rtl="0"/>
            <a:r>
              <a:rPr lang="en-US" sz="1800" dirty="0">
                <a:hlinkClick r:id="rId3"/>
              </a:rPr>
              <a:t>A Gentle Introduction to Positional Encoding in Transformer Models, Part 1 - MachineLearningMastery.com</a:t>
            </a:r>
            <a:endParaRPr lang="en-US" sz="1800" dirty="0"/>
          </a:p>
          <a:p>
            <a:pPr algn="l" rtl="0"/>
            <a:r>
              <a:rPr lang="en-US" sz="1800" dirty="0">
                <a:hlinkClick r:id="rId4"/>
              </a:rPr>
              <a:t>[1706.03762] Attention Is All You Need (arxiv.org)</a:t>
            </a:r>
            <a:endParaRPr lang="en-US" sz="1800" dirty="0"/>
          </a:p>
          <a:p>
            <a:pPr algn="l" rtl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56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784A-1E8B-9436-43FB-E93A3E7B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eq2seq_1">
            <a:hlinkClick r:id="" action="ppaction://media"/>
            <a:extLst>
              <a:ext uri="{FF2B5EF4-FFF2-40B4-BE49-F238E27FC236}">
                <a16:creationId xmlns:a16="http://schemas.microsoft.com/office/drawing/2014/main" id="{B948C6FF-B0EE-F7B1-48B8-80CDE7C946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2309813"/>
            <a:ext cx="11274425" cy="3382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3B2D4-936D-6989-F44E-EB79B961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96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Our task for today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3</a:t>
            </a:fld>
            <a:endParaRPr lang="LID4096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9F152F70-13E1-1064-8C9E-B3AC54C1BFBB}"/>
              </a:ext>
            </a:extLst>
          </p:cNvPr>
          <p:cNvSpPr txBox="1">
            <a:spLocks/>
          </p:cNvSpPr>
          <p:nvPr/>
        </p:nvSpPr>
        <p:spPr>
          <a:xfrm>
            <a:off x="430305" y="909823"/>
            <a:ext cx="11274013" cy="68848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telOne Display Bold" panose="020B0803020203020204" pitchFamily="34" charset="0"/>
                <a:ea typeface="+mj-ea"/>
                <a:cs typeface="+mj-cs"/>
              </a:defRPr>
            </a:lvl1pPr>
          </a:lstStyle>
          <a:p>
            <a:pPr algn="l" rtl="0"/>
            <a:r>
              <a:rPr lang="en-US" sz="2800">
                <a:latin typeface="IntelOne Display Regular" panose="020B0503020203020204" pitchFamily="34" charset="0"/>
              </a:rPr>
              <a:t>Machine Translation – French to English</a:t>
            </a:r>
            <a:endParaRPr lang="LID4096" sz="2800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1A033E-35DE-0B2F-C52A-31F2538B7B96}"/>
              </a:ext>
            </a:extLst>
          </p:cNvPr>
          <p:cNvSpPr/>
          <p:nvPr/>
        </p:nvSpPr>
        <p:spPr>
          <a:xfrm>
            <a:off x="1374320" y="3507223"/>
            <a:ext cx="213653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Je suis </a:t>
            </a:r>
            <a:r>
              <a:rPr lang="en-US" err="1"/>
              <a:t>etudiant</a:t>
            </a:r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A0DD79-FBAE-0106-260A-2341CFA5DF33}"/>
              </a:ext>
            </a:extLst>
          </p:cNvPr>
          <p:cNvCxnSpPr/>
          <p:nvPr/>
        </p:nvCxnSpPr>
        <p:spPr>
          <a:xfrm>
            <a:off x="3790391" y="3779783"/>
            <a:ext cx="597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D39B79-F76F-D1BB-EEA7-F0C575E6603C}"/>
              </a:ext>
            </a:extLst>
          </p:cNvPr>
          <p:cNvSpPr/>
          <p:nvPr/>
        </p:nvSpPr>
        <p:spPr>
          <a:xfrm>
            <a:off x="4689020" y="2921077"/>
            <a:ext cx="2672861" cy="2031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Transformer</a:t>
            </a:r>
            <a:endParaRPr lang="en-IL"/>
          </a:p>
        </p:txBody>
      </p:sp>
      <p:pic>
        <p:nvPicPr>
          <p:cNvPr id="12" name="Picture 11" descr="A picture containing different, automaton&#10;&#10;Description automatically generated">
            <a:extLst>
              <a:ext uri="{FF2B5EF4-FFF2-40B4-BE49-F238E27FC236}">
                <a16:creationId xmlns:a16="http://schemas.microsoft.com/office/drawing/2014/main" id="{86C3D5AF-AD68-B8D6-D158-5AF0582B2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43" y="3452594"/>
            <a:ext cx="1125892" cy="166671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B0FBE-925B-BE9F-20B3-B7B8C8F97111}"/>
              </a:ext>
            </a:extLst>
          </p:cNvPr>
          <p:cNvSpPr/>
          <p:nvPr/>
        </p:nvSpPr>
        <p:spPr>
          <a:xfrm>
            <a:off x="8417714" y="3507222"/>
            <a:ext cx="2136530" cy="5451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am a student</a:t>
            </a:r>
            <a:endParaRPr lang="en-I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00663C-DA11-4D52-40EE-44B3053EC1A0}"/>
              </a:ext>
            </a:extLst>
          </p:cNvPr>
          <p:cNvCxnSpPr/>
          <p:nvPr/>
        </p:nvCxnSpPr>
        <p:spPr>
          <a:xfrm>
            <a:off x="7619245" y="3771979"/>
            <a:ext cx="597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AFD290AB-16CC-5ACF-03BC-EC25AB3D8DBC}"/>
              </a:ext>
            </a:extLst>
          </p:cNvPr>
          <p:cNvSpPr txBox="1">
            <a:spLocks/>
          </p:cNvSpPr>
          <p:nvPr/>
        </p:nvSpPr>
        <p:spPr>
          <a:xfrm>
            <a:off x="1374320" y="3168214"/>
            <a:ext cx="710339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Input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716B8EC7-082B-B64D-67F1-08A780B5137E}"/>
              </a:ext>
            </a:extLst>
          </p:cNvPr>
          <p:cNvSpPr txBox="1">
            <a:spLocks/>
          </p:cNvSpPr>
          <p:nvPr/>
        </p:nvSpPr>
        <p:spPr>
          <a:xfrm>
            <a:off x="8417714" y="3168214"/>
            <a:ext cx="1065651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5177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365760"/>
            <a:ext cx="9462725" cy="688489"/>
          </a:xfrm>
        </p:spPr>
        <p:txBody>
          <a:bodyPr>
            <a:normAutofit/>
          </a:bodyPr>
          <a:lstStyle/>
          <a:p>
            <a:pPr algn="l" rtl="0"/>
            <a:r>
              <a:rPr lang="en-US" sz="3600"/>
              <a:t>Translation in action</a:t>
            </a:r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4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D3D7DD-8228-8189-D106-2DFE76FB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23" y="1119029"/>
            <a:ext cx="9319846" cy="51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+mj-lt"/>
              </a:rPr>
              <a:t>The Transform</a:t>
            </a:r>
            <a:r>
              <a:rPr lang="en-US"/>
              <a:t>er Architecture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5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4997F-39D0-7673-073B-9F1F878E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327" y="1913826"/>
            <a:ext cx="3096441" cy="43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99403F50-1A5F-8D73-31FB-8D8EB534D364}"/>
              </a:ext>
            </a:extLst>
          </p:cNvPr>
          <p:cNvSpPr txBox="1">
            <a:spLocks/>
          </p:cNvSpPr>
          <p:nvPr/>
        </p:nvSpPr>
        <p:spPr>
          <a:xfrm>
            <a:off x="430305" y="1054249"/>
            <a:ext cx="1127401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We will take the figure from the 2018 paper and build it step-by-step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6FC20-7A13-C3FF-FEA4-C91DA986F8ED}"/>
              </a:ext>
            </a:extLst>
          </p:cNvPr>
          <p:cNvSpPr/>
          <p:nvPr/>
        </p:nvSpPr>
        <p:spPr>
          <a:xfrm>
            <a:off x="4440116" y="3429000"/>
            <a:ext cx="1336797" cy="1696915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1E4C7EF-58C9-7F4E-CD04-39B96C0951E8}"/>
              </a:ext>
            </a:extLst>
          </p:cNvPr>
          <p:cNvSpPr txBox="1">
            <a:spLocks/>
          </p:cNvSpPr>
          <p:nvPr/>
        </p:nvSpPr>
        <p:spPr>
          <a:xfrm>
            <a:off x="4032073" y="3124702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/>
              <a:t>The encoder 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DC8F4-F180-8810-A05C-4C98396A9658}"/>
              </a:ext>
            </a:extLst>
          </p:cNvPr>
          <p:cNvSpPr/>
          <p:nvPr/>
        </p:nvSpPr>
        <p:spPr>
          <a:xfrm>
            <a:off x="5927094" y="2883877"/>
            <a:ext cx="1247430" cy="224203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C42633E4-152F-8419-C1B5-4733C1165EBE}"/>
              </a:ext>
            </a:extLst>
          </p:cNvPr>
          <p:cNvSpPr txBox="1">
            <a:spLocks/>
          </p:cNvSpPr>
          <p:nvPr/>
        </p:nvSpPr>
        <p:spPr>
          <a:xfrm>
            <a:off x="7167407" y="3124702"/>
            <a:ext cx="180608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>
                <a:solidFill>
                  <a:srgbClr val="C00000"/>
                </a:solidFill>
              </a:rPr>
              <a:t>The decoder stack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227F53-A14C-F0B6-0B0C-9F1303AB5C7B}"/>
              </a:ext>
            </a:extLst>
          </p:cNvPr>
          <p:cNvSpPr/>
          <p:nvPr/>
        </p:nvSpPr>
        <p:spPr>
          <a:xfrm>
            <a:off x="4348591" y="5890845"/>
            <a:ext cx="1548221" cy="33998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92247-0FFC-B333-D47C-89AA3E7BDC99}"/>
              </a:ext>
            </a:extLst>
          </p:cNvPr>
          <p:cNvSpPr/>
          <p:nvPr/>
        </p:nvSpPr>
        <p:spPr>
          <a:xfrm>
            <a:off x="5681787" y="2034202"/>
            <a:ext cx="1425181" cy="3002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F1DD2-B793-D007-C652-9B40AF8BD882}"/>
              </a:ext>
            </a:extLst>
          </p:cNvPr>
          <p:cNvCxnSpPr/>
          <p:nvPr/>
        </p:nvCxnSpPr>
        <p:spPr>
          <a:xfrm>
            <a:off x="5788982" y="4262437"/>
            <a:ext cx="13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25A39E-F967-9D7A-8CB3-81DABAFD5826}"/>
              </a:ext>
            </a:extLst>
          </p:cNvPr>
          <p:cNvCxnSpPr>
            <a:cxnSpLocks/>
          </p:cNvCxnSpPr>
          <p:nvPr/>
        </p:nvCxnSpPr>
        <p:spPr>
          <a:xfrm flipV="1">
            <a:off x="5108463" y="5719090"/>
            <a:ext cx="0" cy="13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74B0B-0B9C-670B-90D2-303308B661A2}"/>
              </a:ext>
            </a:extLst>
          </p:cNvPr>
          <p:cNvCxnSpPr>
            <a:cxnSpLocks/>
          </p:cNvCxnSpPr>
          <p:nvPr/>
        </p:nvCxnSpPr>
        <p:spPr>
          <a:xfrm flipV="1">
            <a:off x="6336326" y="2393950"/>
            <a:ext cx="0" cy="4440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מציין מיקום תוכן 2">
            <a:extLst>
              <a:ext uri="{FF2B5EF4-FFF2-40B4-BE49-F238E27FC236}">
                <a16:creationId xmlns:a16="http://schemas.microsoft.com/office/drawing/2014/main" id="{8872271B-1585-9FCB-04B7-670DE6A34E5F}"/>
              </a:ext>
            </a:extLst>
          </p:cNvPr>
          <p:cNvSpPr txBox="1">
            <a:spLocks/>
          </p:cNvSpPr>
          <p:nvPr/>
        </p:nvSpPr>
        <p:spPr>
          <a:xfrm>
            <a:off x="6002055" y="2052468"/>
            <a:ext cx="757827" cy="263893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student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507E4D-1990-951A-97EE-202F15AA719E}"/>
              </a:ext>
            </a:extLst>
          </p:cNvPr>
          <p:cNvSpPr/>
          <p:nvPr/>
        </p:nvSpPr>
        <p:spPr>
          <a:xfrm>
            <a:off x="4593245" y="4830030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772021-7B83-7ABB-9169-319B64F32EDC}"/>
              </a:ext>
            </a:extLst>
          </p:cNvPr>
          <p:cNvSpPr/>
          <p:nvPr/>
        </p:nvSpPr>
        <p:spPr>
          <a:xfrm>
            <a:off x="4593244" y="4438055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5CEA4B-BACC-5F06-D097-FDF6CB68FA41}"/>
              </a:ext>
            </a:extLst>
          </p:cNvPr>
          <p:cNvSpPr/>
          <p:nvPr/>
        </p:nvSpPr>
        <p:spPr>
          <a:xfrm>
            <a:off x="4580816" y="4016158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6A5D55F-7C40-3FF2-AA21-8917B0C97710}"/>
              </a:ext>
            </a:extLst>
          </p:cNvPr>
          <p:cNvSpPr/>
          <p:nvPr/>
        </p:nvSpPr>
        <p:spPr>
          <a:xfrm>
            <a:off x="4580815" y="3572422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ntelOne Display Light" panose="020B0403020203020204" pitchFamily="34" charset="0"/>
              </a:rPr>
              <a:t>Encoder</a:t>
            </a:r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0F6641-615F-C995-2985-42920BDCB20A}"/>
              </a:ext>
            </a:extLst>
          </p:cNvPr>
          <p:cNvCxnSpPr>
            <a:cxnSpLocks/>
          </p:cNvCxnSpPr>
          <p:nvPr/>
        </p:nvCxnSpPr>
        <p:spPr>
          <a:xfrm flipV="1">
            <a:off x="5108512" y="4683372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22C7BC-307A-296F-F84C-03DAF65CF4D8}"/>
              </a:ext>
            </a:extLst>
          </p:cNvPr>
          <p:cNvCxnSpPr>
            <a:cxnSpLocks/>
          </p:cNvCxnSpPr>
          <p:nvPr/>
        </p:nvCxnSpPr>
        <p:spPr>
          <a:xfrm flipV="1">
            <a:off x="5108512" y="4277457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C90071-0504-5B8D-CFF0-24D589FC2E09}"/>
              </a:ext>
            </a:extLst>
          </p:cNvPr>
          <p:cNvCxnSpPr>
            <a:cxnSpLocks/>
          </p:cNvCxnSpPr>
          <p:nvPr/>
        </p:nvCxnSpPr>
        <p:spPr>
          <a:xfrm flipV="1">
            <a:off x="5108512" y="3858238"/>
            <a:ext cx="0" cy="14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4033D0D-BFD7-7B87-92C4-63A35D546B75}"/>
              </a:ext>
            </a:extLst>
          </p:cNvPr>
          <p:cNvSpPr/>
          <p:nvPr/>
        </p:nvSpPr>
        <p:spPr>
          <a:xfrm>
            <a:off x="6046211" y="4507536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5D1ADBB-2225-8662-9E66-1891A6DC3060}"/>
              </a:ext>
            </a:extLst>
          </p:cNvPr>
          <p:cNvSpPr/>
          <p:nvPr/>
        </p:nvSpPr>
        <p:spPr>
          <a:xfrm>
            <a:off x="6046210" y="4115561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DF82076-8DD3-DB07-03A5-310A35AC48E7}"/>
              </a:ext>
            </a:extLst>
          </p:cNvPr>
          <p:cNvSpPr/>
          <p:nvPr/>
        </p:nvSpPr>
        <p:spPr>
          <a:xfrm>
            <a:off x="6033782" y="3693664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3E0DDE-546A-6795-9558-213B2232B81E}"/>
              </a:ext>
            </a:extLst>
          </p:cNvPr>
          <p:cNvSpPr/>
          <p:nvPr/>
        </p:nvSpPr>
        <p:spPr>
          <a:xfrm>
            <a:off x="6033781" y="3249928"/>
            <a:ext cx="1030537" cy="234554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C00000"/>
                </a:solidFill>
                <a:latin typeface="IntelOne Display Light" panose="020B0403020203020204" pitchFamily="34" charset="0"/>
              </a:rPr>
              <a:t>Decoder</a:t>
            </a:r>
            <a:endParaRPr lang="en-IL" sz="1400">
              <a:solidFill>
                <a:srgbClr val="C00000"/>
              </a:solidFill>
              <a:latin typeface="IntelOne Display Light" panose="020B0403020203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FE33653-ACCC-E0B3-07C1-855B92A8131D}"/>
              </a:ext>
            </a:extLst>
          </p:cNvPr>
          <p:cNvCxnSpPr>
            <a:cxnSpLocks/>
          </p:cNvCxnSpPr>
          <p:nvPr/>
        </p:nvCxnSpPr>
        <p:spPr>
          <a:xfrm flipV="1">
            <a:off x="6561478" y="4360878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E83933-E697-C66C-9785-BC43C269298B}"/>
              </a:ext>
            </a:extLst>
          </p:cNvPr>
          <p:cNvCxnSpPr>
            <a:cxnSpLocks/>
          </p:cNvCxnSpPr>
          <p:nvPr/>
        </p:nvCxnSpPr>
        <p:spPr>
          <a:xfrm flipV="1">
            <a:off x="6561478" y="3954963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A23997-525C-B20F-C016-4B27DCCE1968}"/>
              </a:ext>
            </a:extLst>
          </p:cNvPr>
          <p:cNvCxnSpPr>
            <a:cxnSpLocks/>
          </p:cNvCxnSpPr>
          <p:nvPr/>
        </p:nvCxnSpPr>
        <p:spPr>
          <a:xfrm flipV="1">
            <a:off x="6561478" y="3535744"/>
            <a:ext cx="0" cy="140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564E43-DB53-529D-B893-538943C05FEA}"/>
              </a:ext>
            </a:extLst>
          </p:cNvPr>
          <p:cNvCxnSpPr>
            <a:cxnSpLocks/>
          </p:cNvCxnSpPr>
          <p:nvPr/>
        </p:nvCxnSpPr>
        <p:spPr>
          <a:xfrm>
            <a:off x="5648325" y="3708596"/>
            <a:ext cx="361918" cy="926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CA2FB8-5653-C0B9-5F39-59218267A7D7}"/>
              </a:ext>
            </a:extLst>
          </p:cNvPr>
          <p:cNvCxnSpPr>
            <a:cxnSpLocks/>
          </p:cNvCxnSpPr>
          <p:nvPr/>
        </p:nvCxnSpPr>
        <p:spPr>
          <a:xfrm>
            <a:off x="5637529" y="3703199"/>
            <a:ext cx="372714" cy="5475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5869BC-E8D9-7BA8-1835-92FC4D9AB89B}"/>
              </a:ext>
            </a:extLst>
          </p:cNvPr>
          <p:cNvCxnSpPr>
            <a:cxnSpLocks/>
          </p:cNvCxnSpPr>
          <p:nvPr/>
        </p:nvCxnSpPr>
        <p:spPr>
          <a:xfrm>
            <a:off x="5635850" y="3703199"/>
            <a:ext cx="354189" cy="1130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8F53BE-2D2F-8EC6-8129-08CD7FE2CCB0}"/>
              </a:ext>
            </a:extLst>
          </p:cNvPr>
          <p:cNvCxnSpPr>
            <a:cxnSpLocks/>
          </p:cNvCxnSpPr>
          <p:nvPr/>
        </p:nvCxnSpPr>
        <p:spPr>
          <a:xfrm flipV="1">
            <a:off x="5635897" y="3386192"/>
            <a:ext cx="354573" cy="3162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D9B6DA-A5CC-D7C0-BC4B-5194A371CE34}"/>
              </a:ext>
            </a:extLst>
          </p:cNvPr>
          <p:cNvSpPr/>
          <p:nvPr/>
        </p:nvSpPr>
        <p:spPr>
          <a:xfrm>
            <a:off x="6010243" y="5893179"/>
            <a:ext cx="1571757" cy="33998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21D8CB-C198-B609-FA64-00405325ED4F}"/>
              </a:ext>
            </a:extLst>
          </p:cNvPr>
          <p:cNvSpPr/>
          <p:nvPr/>
        </p:nvSpPr>
        <p:spPr>
          <a:xfrm>
            <a:off x="4348593" y="5392801"/>
            <a:ext cx="1548220" cy="29756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80E91C-3B95-EBD2-8A24-103FED64CFF9}"/>
              </a:ext>
            </a:extLst>
          </p:cNvPr>
          <p:cNvCxnSpPr>
            <a:cxnSpLocks/>
          </p:cNvCxnSpPr>
          <p:nvPr/>
        </p:nvCxnSpPr>
        <p:spPr>
          <a:xfrm flipV="1">
            <a:off x="5118622" y="5193904"/>
            <a:ext cx="0" cy="13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5EC68B-9638-EDEF-F723-222B081E3023}"/>
              </a:ext>
            </a:extLst>
          </p:cNvPr>
          <p:cNvCxnSpPr>
            <a:cxnSpLocks/>
          </p:cNvCxnSpPr>
          <p:nvPr/>
        </p:nvCxnSpPr>
        <p:spPr>
          <a:xfrm flipV="1">
            <a:off x="6793651" y="5729385"/>
            <a:ext cx="0" cy="1324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507EBE-2A84-FED3-4890-62825AA418DA}"/>
              </a:ext>
            </a:extLst>
          </p:cNvPr>
          <p:cNvSpPr/>
          <p:nvPr/>
        </p:nvSpPr>
        <p:spPr>
          <a:xfrm>
            <a:off x="6033781" y="5403096"/>
            <a:ext cx="1548220" cy="29756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9BE940-AD62-EBA4-0F17-FFEE5AEF0BD6}"/>
              </a:ext>
            </a:extLst>
          </p:cNvPr>
          <p:cNvCxnSpPr>
            <a:cxnSpLocks/>
          </p:cNvCxnSpPr>
          <p:nvPr/>
        </p:nvCxnSpPr>
        <p:spPr>
          <a:xfrm flipV="1">
            <a:off x="6803810" y="5204199"/>
            <a:ext cx="0" cy="1324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AE4A7962-C8CF-0101-5A40-8EBC2A890D71}"/>
              </a:ext>
            </a:extLst>
          </p:cNvPr>
          <p:cNvSpPr txBox="1">
            <a:spLocks/>
          </p:cNvSpPr>
          <p:nvPr/>
        </p:nvSpPr>
        <p:spPr>
          <a:xfrm>
            <a:off x="3231726" y="5336633"/>
            <a:ext cx="1103928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/>
              <a:t>Embedding layer</a:t>
            </a:r>
          </a:p>
        </p:txBody>
      </p:sp>
      <p:sp>
        <p:nvSpPr>
          <p:cNvPr id="29" name="מציין מיקום תוכן 2">
            <a:extLst>
              <a:ext uri="{FF2B5EF4-FFF2-40B4-BE49-F238E27FC236}">
                <a16:creationId xmlns:a16="http://schemas.microsoft.com/office/drawing/2014/main" id="{B70595D4-5A45-DEE1-D7DC-A9536E5BF1A3}"/>
              </a:ext>
            </a:extLst>
          </p:cNvPr>
          <p:cNvSpPr txBox="1">
            <a:spLocks/>
          </p:cNvSpPr>
          <p:nvPr/>
        </p:nvSpPr>
        <p:spPr>
          <a:xfrm>
            <a:off x="2552700" y="5931406"/>
            <a:ext cx="1879711" cy="244476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/>
              <a:t>Input: Je suis </a:t>
            </a:r>
            <a:r>
              <a:rPr lang="en-US" sz="1400" err="1"/>
              <a:t>etudiant</a:t>
            </a:r>
            <a:endParaRPr lang="en-US" sz="1400"/>
          </a:p>
        </p:txBody>
      </p:sp>
      <p:sp>
        <p:nvSpPr>
          <p:cNvPr id="31" name="מציין מיקום תוכן 2">
            <a:extLst>
              <a:ext uri="{FF2B5EF4-FFF2-40B4-BE49-F238E27FC236}">
                <a16:creationId xmlns:a16="http://schemas.microsoft.com/office/drawing/2014/main" id="{2B279461-F2C5-E4FF-4DD8-95F5D26454A9}"/>
              </a:ext>
            </a:extLst>
          </p:cNvPr>
          <p:cNvSpPr txBox="1">
            <a:spLocks/>
          </p:cNvSpPr>
          <p:nvPr/>
        </p:nvSpPr>
        <p:spPr>
          <a:xfrm>
            <a:off x="7619420" y="5845562"/>
            <a:ext cx="1674290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Previous outputs:     I am a</a:t>
            </a:r>
          </a:p>
        </p:txBody>
      </p:sp>
      <p:sp>
        <p:nvSpPr>
          <p:cNvPr id="32" name="מציין מיקום תוכן 2">
            <a:extLst>
              <a:ext uri="{FF2B5EF4-FFF2-40B4-BE49-F238E27FC236}">
                <a16:creationId xmlns:a16="http://schemas.microsoft.com/office/drawing/2014/main" id="{1061517F-628D-F6C6-776B-F3A8ABAA4BAB}"/>
              </a:ext>
            </a:extLst>
          </p:cNvPr>
          <p:cNvSpPr txBox="1">
            <a:spLocks/>
          </p:cNvSpPr>
          <p:nvPr/>
        </p:nvSpPr>
        <p:spPr>
          <a:xfrm>
            <a:off x="7632498" y="5347010"/>
            <a:ext cx="1174544" cy="400655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FF0000"/>
                </a:solidFill>
              </a:rPr>
              <a:t>Embedding layer</a:t>
            </a:r>
          </a:p>
        </p:txBody>
      </p:sp>
      <p:sp>
        <p:nvSpPr>
          <p:cNvPr id="39" name="מציין מיקום תוכן 2">
            <a:extLst>
              <a:ext uri="{FF2B5EF4-FFF2-40B4-BE49-F238E27FC236}">
                <a16:creationId xmlns:a16="http://schemas.microsoft.com/office/drawing/2014/main" id="{3071F98C-A437-3432-B7BB-618AC259B38E}"/>
              </a:ext>
            </a:extLst>
          </p:cNvPr>
          <p:cNvSpPr txBox="1">
            <a:spLocks/>
          </p:cNvSpPr>
          <p:nvPr/>
        </p:nvSpPr>
        <p:spPr>
          <a:xfrm>
            <a:off x="7130175" y="2034826"/>
            <a:ext cx="1993436" cy="263893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400">
                <a:solidFill>
                  <a:srgbClr val="C00000"/>
                </a:solidFill>
              </a:rPr>
              <a:t>Current output: student</a:t>
            </a:r>
          </a:p>
        </p:txBody>
      </p:sp>
    </p:spTree>
    <p:extLst>
      <p:ext uri="{BB962C8B-B14F-4D97-AF65-F5344CB8AC3E}">
        <p14:creationId xmlns:p14="http://schemas.microsoft.com/office/powerpoint/2010/main" val="1090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7" grpId="0"/>
      <p:bldP spid="18" grpId="0" animBg="1"/>
      <p:bldP spid="19" grpId="0"/>
      <p:bldP spid="21" grpId="0" animBg="1"/>
      <p:bldP spid="22" grpId="0" animBg="1"/>
      <p:bldP spid="33" grpId="0"/>
      <p:bldP spid="34" grpId="0" animBg="1"/>
      <p:bldP spid="34" grpId="1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3" grpId="0" animBg="1"/>
      <p:bldP spid="10" grpId="0" animBg="1"/>
      <p:bldP spid="20" grpId="0" animBg="1"/>
      <p:bldP spid="28" grpId="0"/>
      <p:bldP spid="29" grpId="0"/>
      <p:bldP spid="31" grpId="0"/>
      <p:bldP spid="32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The Encoder up-close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6</a:t>
            </a:fld>
            <a:endParaRPr lang="LID4096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AA4362-4285-C58E-8A14-8AF23EAAD038}"/>
              </a:ext>
            </a:extLst>
          </p:cNvPr>
          <p:cNvSpPr/>
          <p:nvPr/>
        </p:nvSpPr>
        <p:spPr>
          <a:xfrm>
            <a:off x="3122367" y="2130269"/>
            <a:ext cx="5947265" cy="323578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l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A245A-A4C1-AE8F-1196-BDC5FCB33D4D}"/>
              </a:ext>
            </a:extLst>
          </p:cNvPr>
          <p:cNvSpPr/>
          <p:nvPr/>
        </p:nvSpPr>
        <p:spPr>
          <a:xfrm>
            <a:off x="3475707" y="4139592"/>
            <a:ext cx="5240583" cy="85120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2F65B7-B7A8-DA66-0C8C-0B8DDECA10F0}"/>
              </a:ext>
            </a:extLst>
          </p:cNvPr>
          <p:cNvCxnSpPr>
            <a:cxnSpLocks/>
          </p:cNvCxnSpPr>
          <p:nvPr/>
        </p:nvCxnSpPr>
        <p:spPr>
          <a:xfrm flipV="1">
            <a:off x="6095998" y="3505273"/>
            <a:ext cx="0" cy="48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3ED304-B5BF-85C9-B427-07CF8345FE2F}"/>
              </a:ext>
            </a:extLst>
          </p:cNvPr>
          <p:cNvSpPr/>
          <p:nvPr/>
        </p:nvSpPr>
        <p:spPr>
          <a:xfrm>
            <a:off x="3447019" y="2471357"/>
            <a:ext cx="5240583" cy="85120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Feed-Forward Neural Network</a:t>
            </a:r>
            <a:endParaRPr lang="en-IL">
              <a:latin typeface="IntelOne Display Light" panose="020B04030202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C88CB2-B4E9-14D2-238A-01C82B4C602D}"/>
              </a:ext>
            </a:extLst>
          </p:cNvPr>
          <p:cNvCxnSpPr>
            <a:cxnSpLocks/>
          </p:cNvCxnSpPr>
          <p:nvPr/>
        </p:nvCxnSpPr>
        <p:spPr>
          <a:xfrm flipV="1">
            <a:off x="6115046" y="5486473"/>
            <a:ext cx="0" cy="48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4FCDC5-C7C8-013E-EB68-388098502818}"/>
              </a:ext>
            </a:extLst>
          </p:cNvPr>
          <p:cNvCxnSpPr>
            <a:cxnSpLocks/>
          </p:cNvCxnSpPr>
          <p:nvPr/>
        </p:nvCxnSpPr>
        <p:spPr>
          <a:xfrm flipV="1">
            <a:off x="6115046" y="1505023"/>
            <a:ext cx="0" cy="48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2459BBC3-06FE-7FE1-E6DA-B5356B2231DD}"/>
              </a:ext>
            </a:extLst>
          </p:cNvPr>
          <p:cNvSpPr txBox="1">
            <a:spLocks/>
          </p:cNvSpPr>
          <p:nvPr/>
        </p:nvSpPr>
        <p:spPr>
          <a:xfrm>
            <a:off x="3198874" y="6076948"/>
            <a:ext cx="5840278" cy="365125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10000"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Initial input (Je suis </a:t>
            </a:r>
            <a:r>
              <a:rPr lang="en-US" err="1"/>
              <a:t>etudiant</a:t>
            </a:r>
            <a:r>
              <a:rPr lang="en-US"/>
              <a:t>)/Output from previous encoder - embedding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F84DF761-3C7F-B7FE-72B5-3149406B26D5}"/>
              </a:ext>
            </a:extLst>
          </p:cNvPr>
          <p:cNvSpPr txBox="1">
            <a:spLocks/>
          </p:cNvSpPr>
          <p:nvPr/>
        </p:nvSpPr>
        <p:spPr>
          <a:xfrm>
            <a:off x="4410133" y="1139156"/>
            <a:ext cx="3475712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Input to next encoder / decoder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68FC705-6C2E-1E46-AFA9-43FCC5854516}"/>
              </a:ext>
            </a:extLst>
          </p:cNvPr>
          <p:cNvSpPr txBox="1">
            <a:spLocks/>
          </p:cNvSpPr>
          <p:nvPr/>
        </p:nvSpPr>
        <p:spPr>
          <a:xfrm>
            <a:off x="3211752" y="1849398"/>
            <a:ext cx="1075411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Encoder</a:t>
            </a:r>
          </a:p>
        </p:txBody>
      </p:sp>
      <p:pic>
        <p:nvPicPr>
          <p:cNvPr id="12" name="Picture 11" descr="A blender with a handle&#10;&#10;Description automatically generated with medium confidence">
            <a:extLst>
              <a:ext uri="{FF2B5EF4-FFF2-40B4-BE49-F238E27FC236}">
                <a16:creationId xmlns:a16="http://schemas.microsoft.com/office/drawing/2014/main" id="{4C6BD18B-119C-99F3-F0A6-B7BAFC0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947636"/>
            <a:ext cx="1235113" cy="12351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7E2BFD5-F953-590C-E973-89C40658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82" y="2437366"/>
            <a:ext cx="1351872" cy="9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repeatCount="4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9" grpId="0" animBg="1"/>
      <p:bldP spid="15" grpId="0"/>
      <p:bldP spid="16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How does it look like with vectors?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7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0386951-ED10-DA5E-B5DA-7ED77ADF2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69323"/>
              </p:ext>
            </p:extLst>
          </p:nvPr>
        </p:nvGraphicFramePr>
        <p:xfrm>
          <a:off x="1468011" y="5513934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A1170D4B-61F8-C49E-1F9C-5CF925968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611783"/>
              </p:ext>
            </p:extLst>
          </p:nvPr>
        </p:nvGraphicFramePr>
        <p:xfrm>
          <a:off x="5295474" y="5532983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9F4AAE72-FA7A-7B24-5FF5-C85C9C044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60216"/>
              </p:ext>
            </p:extLst>
          </p:nvPr>
        </p:nvGraphicFramePr>
        <p:xfrm>
          <a:off x="9451663" y="5513934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A796A7A-E5C6-F91C-67B9-E3AD38A5FAC2}"/>
              </a:ext>
            </a:extLst>
          </p:cNvPr>
          <p:cNvSpPr txBox="1">
            <a:spLocks/>
          </p:cNvSpPr>
          <p:nvPr/>
        </p:nvSpPr>
        <p:spPr>
          <a:xfrm>
            <a:off x="2136348" y="5818734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9B2CDCA5-F195-8232-F0E4-639DA8365D07}"/>
              </a:ext>
            </a:extLst>
          </p:cNvPr>
          <p:cNvSpPr txBox="1">
            <a:spLocks/>
          </p:cNvSpPr>
          <p:nvPr/>
        </p:nvSpPr>
        <p:spPr>
          <a:xfrm>
            <a:off x="5889199" y="5837783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F4F9F2E2-11CF-EE32-150B-0D177B863D99}"/>
              </a:ext>
            </a:extLst>
          </p:cNvPr>
          <p:cNvSpPr txBox="1">
            <a:spLocks/>
          </p:cNvSpPr>
          <p:nvPr/>
        </p:nvSpPr>
        <p:spPr>
          <a:xfrm>
            <a:off x="9837105" y="5810795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7BD71B-C249-39F6-74E3-431D3B58A458}"/>
              </a:ext>
            </a:extLst>
          </p:cNvPr>
          <p:cNvSpPr/>
          <p:nvPr/>
        </p:nvSpPr>
        <p:spPr>
          <a:xfrm>
            <a:off x="1198136" y="2827886"/>
            <a:ext cx="10125075" cy="214970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l" rtl="0"/>
            <a:endParaRPr lang="en-IL" sz="1400">
              <a:latin typeface="IntelOne Display Light" panose="020B0403020203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541699-3FB5-1271-60B3-37854475BE51}"/>
              </a:ext>
            </a:extLst>
          </p:cNvPr>
          <p:cNvSpPr/>
          <p:nvPr/>
        </p:nvSpPr>
        <p:spPr>
          <a:xfrm>
            <a:off x="1750586" y="4309149"/>
            <a:ext cx="9024845" cy="434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Self-Attention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2BDE38-C52F-333B-504C-F3ABAD76B978}"/>
              </a:ext>
            </a:extLst>
          </p:cNvPr>
          <p:cNvSpPr/>
          <p:nvPr/>
        </p:nvSpPr>
        <p:spPr>
          <a:xfrm>
            <a:off x="1750586" y="3031312"/>
            <a:ext cx="1466849" cy="434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AF2A0B85-70D3-E032-1AF4-09FC54D607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36" y="548963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מציין מיקום תוכן 2">
                <a:extLst>
                  <a:ext uri="{FF2B5EF4-FFF2-40B4-BE49-F238E27FC236}">
                    <a16:creationId xmlns:a16="http://schemas.microsoft.com/office/drawing/2014/main" id="{AF2A0B85-70D3-E032-1AF4-09FC54D60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36" y="5489630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מציין מיקום תוכן 2">
                <a:extLst>
                  <a:ext uri="{FF2B5EF4-FFF2-40B4-BE49-F238E27FC236}">
                    <a16:creationId xmlns:a16="http://schemas.microsoft.com/office/drawing/2014/main" id="{00D5ACB7-184D-6F09-7046-74739397DA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2059" y="550599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מציין מיקום תוכן 2">
                <a:extLst>
                  <a:ext uri="{FF2B5EF4-FFF2-40B4-BE49-F238E27FC236}">
                    <a16:creationId xmlns:a16="http://schemas.microsoft.com/office/drawing/2014/main" id="{00D5ACB7-184D-6F09-7046-74739397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59" y="5505994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5EF25A40-FDE7-E711-276A-38099DE400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273" y="548463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מציין מיקום תוכן 2">
                <a:extLst>
                  <a:ext uri="{FF2B5EF4-FFF2-40B4-BE49-F238E27FC236}">
                    <a16:creationId xmlns:a16="http://schemas.microsoft.com/office/drawing/2014/main" id="{5EF25A40-FDE7-E711-276A-38099DE40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273" y="5484638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E54793-4447-9A00-6C65-0963CDC0F2D7}"/>
              </a:ext>
            </a:extLst>
          </p:cNvPr>
          <p:cNvCxnSpPr>
            <a:cxnSpLocks/>
          </p:cNvCxnSpPr>
          <p:nvPr/>
        </p:nvCxnSpPr>
        <p:spPr>
          <a:xfrm flipV="1">
            <a:off x="2341132" y="4837660"/>
            <a:ext cx="0" cy="62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E404D5-5729-E485-39D5-499000E4DF23}"/>
              </a:ext>
            </a:extLst>
          </p:cNvPr>
          <p:cNvCxnSpPr>
            <a:cxnSpLocks/>
          </p:cNvCxnSpPr>
          <p:nvPr/>
        </p:nvCxnSpPr>
        <p:spPr>
          <a:xfrm flipV="1">
            <a:off x="6170186" y="4837660"/>
            <a:ext cx="0" cy="62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3E710B-B0DA-D145-95DF-0FD7E373E4AC}"/>
              </a:ext>
            </a:extLst>
          </p:cNvPr>
          <p:cNvCxnSpPr>
            <a:cxnSpLocks/>
          </p:cNvCxnSpPr>
          <p:nvPr/>
        </p:nvCxnSpPr>
        <p:spPr>
          <a:xfrm flipV="1">
            <a:off x="10323082" y="4837660"/>
            <a:ext cx="0" cy="62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A324437-81CB-DC46-87BD-FCAEF7D26520}"/>
              </a:ext>
            </a:extLst>
          </p:cNvPr>
          <p:cNvSpPr/>
          <p:nvPr/>
        </p:nvSpPr>
        <p:spPr>
          <a:xfrm>
            <a:off x="5436761" y="3031312"/>
            <a:ext cx="1466849" cy="434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2784A9-373E-EB8F-05B7-C41D7EB4861A}"/>
              </a:ext>
            </a:extLst>
          </p:cNvPr>
          <p:cNvSpPr/>
          <p:nvPr/>
        </p:nvSpPr>
        <p:spPr>
          <a:xfrm>
            <a:off x="9308582" y="3004921"/>
            <a:ext cx="1466849" cy="434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>
                <a:latin typeface="IntelOne Display Light" panose="020B0403020203020204" pitchFamily="34" charset="0"/>
              </a:rPr>
              <a:t>FFN</a:t>
            </a:r>
            <a:endParaRPr lang="en-IL">
              <a:latin typeface="IntelOne Display Light" panose="020B0403020203020204" pitchFamily="34" charset="0"/>
            </a:endParaRPr>
          </a:p>
        </p:txBody>
      </p:sp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027E4382-9F11-6561-4C62-DA528ABF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412625"/>
              </p:ext>
            </p:extLst>
          </p:nvPr>
        </p:nvGraphicFramePr>
        <p:xfrm>
          <a:off x="1468011" y="3723547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099AC20F-90BB-D851-0F8C-C00AFB856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51951"/>
              </p:ext>
            </p:extLst>
          </p:nvPr>
        </p:nvGraphicFramePr>
        <p:xfrm>
          <a:off x="5295474" y="3742596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2.4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7B18BB29-E1B6-07A2-FA7A-60952DC77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751340"/>
              </p:ext>
            </p:extLst>
          </p:nvPr>
        </p:nvGraphicFramePr>
        <p:xfrm>
          <a:off x="9451663" y="3723547"/>
          <a:ext cx="1749424" cy="30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14682979-7FCA-810A-9A3E-B7FB7D331C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36" y="369924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מציין מיקום תוכן 2">
                <a:extLst>
                  <a:ext uri="{FF2B5EF4-FFF2-40B4-BE49-F238E27FC236}">
                    <a16:creationId xmlns:a16="http://schemas.microsoft.com/office/drawing/2014/main" id="{14682979-7FCA-810A-9A3E-B7FB7D331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36" y="3699243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57A6A824-A2D0-049F-5290-EA83F76372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2059" y="371560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מציין מיקום תוכן 2">
                <a:extLst>
                  <a:ext uri="{FF2B5EF4-FFF2-40B4-BE49-F238E27FC236}">
                    <a16:creationId xmlns:a16="http://schemas.microsoft.com/office/drawing/2014/main" id="{57A6A824-A2D0-049F-5290-EA83F763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59" y="3715607"/>
                <a:ext cx="329246" cy="3048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D4704A45-5F0F-F2FD-F464-1364C1C9B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273" y="369425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מציין מיקום תוכן 2">
                <a:extLst>
                  <a:ext uri="{FF2B5EF4-FFF2-40B4-BE49-F238E27FC236}">
                    <a16:creationId xmlns:a16="http://schemas.microsoft.com/office/drawing/2014/main" id="{D4704A45-5F0F-F2FD-F464-1364C1C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273" y="3694251"/>
                <a:ext cx="329246" cy="304801"/>
              </a:xfrm>
              <a:prstGeom prst="rect">
                <a:avLst/>
              </a:prstGeom>
              <a:blipFill>
                <a:blip r:embed="rId8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565878-F526-F7AC-0C88-78B666AE1DC8}"/>
              </a:ext>
            </a:extLst>
          </p:cNvPr>
          <p:cNvCxnSpPr>
            <a:cxnSpLocks/>
          </p:cNvCxnSpPr>
          <p:nvPr/>
        </p:nvCxnSpPr>
        <p:spPr>
          <a:xfrm flipV="1">
            <a:off x="2341128" y="4047397"/>
            <a:ext cx="1595" cy="2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8CCC89-4987-B645-742C-4650AEF37185}"/>
              </a:ext>
            </a:extLst>
          </p:cNvPr>
          <p:cNvCxnSpPr>
            <a:cxnSpLocks/>
          </p:cNvCxnSpPr>
          <p:nvPr/>
        </p:nvCxnSpPr>
        <p:spPr>
          <a:xfrm flipV="1">
            <a:off x="2339533" y="3494278"/>
            <a:ext cx="1595" cy="19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D05A8C-E1EC-8BC7-8E61-0F32D6496E35}"/>
              </a:ext>
            </a:extLst>
          </p:cNvPr>
          <p:cNvCxnSpPr>
            <a:cxnSpLocks/>
          </p:cNvCxnSpPr>
          <p:nvPr/>
        </p:nvCxnSpPr>
        <p:spPr>
          <a:xfrm flipV="1">
            <a:off x="6168591" y="4046119"/>
            <a:ext cx="1595" cy="2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F784C0-2065-A7E7-163F-2EE0247A24A2}"/>
              </a:ext>
            </a:extLst>
          </p:cNvPr>
          <p:cNvCxnSpPr>
            <a:cxnSpLocks/>
          </p:cNvCxnSpPr>
          <p:nvPr/>
        </p:nvCxnSpPr>
        <p:spPr>
          <a:xfrm flipV="1">
            <a:off x="6166996" y="3493000"/>
            <a:ext cx="1595" cy="19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184ED1-A29B-8190-513F-F166E4C4E384}"/>
              </a:ext>
            </a:extLst>
          </p:cNvPr>
          <p:cNvCxnSpPr>
            <a:cxnSpLocks/>
          </p:cNvCxnSpPr>
          <p:nvPr/>
        </p:nvCxnSpPr>
        <p:spPr>
          <a:xfrm flipV="1">
            <a:off x="10324677" y="4036594"/>
            <a:ext cx="1595" cy="24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6128B2-D7FA-4266-9977-DE5A8EB8B4D4}"/>
              </a:ext>
            </a:extLst>
          </p:cNvPr>
          <p:cNvCxnSpPr>
            <a:cxnSpLocks/>
          </p:cNvCxnSpPr>
          <p:nvPr/>
        </p:nvCxnSpPr>
        <p:spPr>
          <a:xfrm flipV="1">
            <a:off x="10323082" y="3483475"/>
            <a:ext cx="1595" cy="19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">
            <a:extLst>
              <a:ext uri="{FF2B5EF4-FFF2-40B4-BE49-F238E27FC236}">
                <a16:creationId xmlns:a16="http://schemas.microsoft.com/office/drawing/2014/main" id="{FBF20626-C5A3-4D14-AC19-6508F2AE6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571713"/>
              </p:ext>
            </p:extLst>
          </p:nvPr>
        </p:nvGraphicFramePr>
        <p:xfrm>
          <a:off x="1468011" y="2173222"/>
          <a:ext cx="1749424" cy="304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0.4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1.6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38" name="Table 3">
            <a:extLst>
              <a:ext uri="{FF2B5EF4-FFF2-40B4-BE49-F238E27FC236}">
                <a16:creationId xmlns:a16="http://schemas.microsoft.com/office/drawing/2014/main" id="{94EAC2B1-F519-D007-D06E-BAA9F4B25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8406"/>
              </p:ext>
            </p:extLst>
          </p:nvPr>
        </p:nvGraphicFramePr>
        <p:xfrm>
          <a:off x="5295474" y="2192271"/>
          <a:ext cx="1749424" cy="304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775A2C76-8A43-1658-A8C0-8284EA58D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415672"/>
              </p:ext>
            </p:extLst>
          </p:nvPr>
        </p:nvGraphicFramePr>
        <p:xfrm>
          <a:off x="9451663" y="2173222"/>
          <a:ext cx="1749424" cy="304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0.4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1.9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70A03E4A-9CBF-FCAF-7A48-CE0340ADF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36" y="21489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מציין מיקום תוכן 2">
                <a:extLst>
                  <a:ext uri="{FF2B5EF4-FFF2-40B4-BE49-F238E27FC236}">
                    <a16:creationId xmlns:a16="http://schemas.microsoft.com/office/drawing/2014/main" id="{70A03E4A-9CBF-FCAF-7A48-CE0340ADF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36" y="2148918"/>
                <a:ext cx="329246" cy="3048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מציין מיקום תוכן 2">
                <a:extLst>
                  <a:ext uri="{FF2B5EF4-FFF2-40B4-BE49-F238E27FC236}">
                    <a16:creationId xmlns:a16="http://schemas.microsoft.com/office/drawing/2014/main" id="{AB71BE91-B1FE-86DF-DAB8-B20E167EE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2059" y="2165282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מציין מיקום תוכן 2">
                <a:extLst>
                  <a:ext uri="{FF2B5EF4-FFF2-40B4-BE49-F238E27FC236}">
                    <a16:creationId xmlns:a16="http://schemas.microsoft.com/office/drawing/2014/main" id="{AB71BE91-B1FE-86DF-DAB8-B20E167EE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59" y="2165282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2CAB434F-3012-1DC7-05A9-DAC6E9971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273" y="214392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2CAB434F-3012-1DC7-05A9-DAC6E9971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273" y="2143926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63D034-6BAA-1F66-10AD-53619E47B0C2}"/>
              </a:ext>
            </a:extLst>
          </p:cNvPr>
          <p:cNvCxnSpPr>
            <a:cxnSpLocks/>
          </p:cNvCxnSpPr>
          <p:nvPr/>
        </p:nvCxnSpPr>
        <p:spPr>
          <a:xfrm flipV="1">
            <a:off x="2342723" y="2537373"/>
            <a:ext cx="0" cy="4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E25B31-A03C-1F0E-03D8-81B3F011E9E5}"/>
              </a:ext>
            </a:extLst>
          </p:cNvPr>
          <p:cNvCxnSpPr>
            <a:cxnSpLocks/>
          </p:cNvCxnSpPr>
          <p:nvPr/>
        </p:nvCxnSpPr>
        <p:spPr>
          <a:xfrm flipV="1">
            <a:off x="6166996" y="2537373"/>
            <a:ext cx="0" cy="4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36D4F2-9E1F-82C6-DBAC-2A0ADE334B32}"/>
              </a:ext>
            </a:extLst>
          </p:cNvPr>
          <p:cNvCxnSpPr>
            <a:cxnSpLocks/>
          </p:cNvCxnSpPr>
          <p:nvPr/>
        </p:nvCxnSpPr>
        <p:spPr>
          <a:xfrm flipV="1">
            <a:off x="10319892" y="2497071"/>
            <a:ext cx="0" cy="4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A33A05A-BC3E-A98B-967B-D7FEF94A6053}"/>
              </a:ext>
            </a:extLst>
          </p:cNvPr>
          <p:cNvSpPr/>
          <p:nvPr/>
        </p:nvSpPr>
        <p:spPr>
          <a:xfrm>
            <a:off x="1198135" y="1353738"/>
            <a:ext cx="10125075" cy="48935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l" rtl="0"/>
            <a:endParaRPr lang="en-IL" sz="1400">
              <a:latin typeface="IntelOne Display Light" panose="020B0403020203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E5A367-B11B-78F6-6B1D-F40CEA0D8359}"/>
              </a:ext>
            </a:extLst>
          </p:cNvPr>
          <p:cNvCxnSpPr>
            <a:cxnSpLocks/>
          </p:cNvCxnSpPr>
          <p:nvPr/>
        </p:nvCxnSpPr>
        <p:spPr>
          <a:xfrm flipV="1">
            <a:off x="2339533" y="1843094"/>
            <a:ext cx="0" cy="24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31E8C8-E345-95AF-F07C-F9D462509D47}"/>
              </a:ext>
            </a:extLst>
          </p:cNvPr>
          <p:cNvCxnSpPr>
            <a:cxnSpLocks/>
          </p:cNvCxnSpPr>
          <p:nvPr/>
        </p:nvCxnSpPr>
        <p:spPr>
          <a:xfrm flipV="1">
            <a:off x="6166996" y="1843094"/>
            <a:ext cx="0" cy="24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ED1040-38D4-BA84-9C54-83C7ED1A0391}"/>
              </a:ext>
            </a:extLst>
          </p:cNvPr>
          <p:cNvCxnSpPr>
            <a:cxnSpLocks/>
          </p:cNvCxnSpPr>
          <p:nvPr/>
        </p:nvCxnSpPr>
        <p:spPr>
          <a:xfrm flipV="1">
            <a:off x="10326272" y="1843094"/>
            <a:ext cx="0" cy="24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מציין מיקום תוכן 2">
            <a:extLst>
              <a:ext uri="{FF2B5EF4-FFF2-40B4-BE49-F238E27FC236}">
                <a16:creationId xmlns:a16="http://schemas.microsoft.com/office/drawing/2014/main" id="{13CE25CE-2E3F-B4E3-FB18-14DEE1C4E09D}"/>
              </a:ext>
            </a:extLst>
          </p:cNvPr>
          <p:cNvSpPr txBox="1">
            <a:spLocks/>
          </p:cNvSpPr>
          <p:nvPr/>
        </p:nvSpPr>
        <p:spPr>
          <a:xfrm>
            <a:off x="1" y="2986020"/>
            <a:ext cx="1318403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Encoder #1</a:t>
            </a:r>
          </a:p>
        </p:txBody>
      </p:sp>
      <p:sp>
        <p:nvSpPr>
          <p:cNvPr id="58" name="מציין מיקום תוכן 2">
            <a:extLst>
              <a:ext uri="{FF2B5EF4-FFF2-40B4-BE49-F238E27FC236}">
                <a16:creationId xmlns:a16="http://schemas.microsoft.com/office/drawing/2014/main" id="{B5F417FB-3EC6-3E8A-36B8-A2224E05B7D3}"/>
              </a:ext>
            </a:extLst>
          </p:cNvPr>
          <p:cNvSpPr txBox="1">
            <a:spLocks/>
          </p:cNvSpPr>
          <p:nvPr/>
        </p:nvSpPr>
        <p:spPr>
          <a:xfrm>
            <a:off x="0" y="1422632"/>
            <a:ext cx="1318403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Encoder #2</a:t>
            </a:r>
          </a:p>
        </p:txBody>
      </p:sp>
    </p:spTree>
    <p:extLst>
      <p:ext uri="{BB962C8B-B14F-4D97-AF65-F5344CB8AC3E}">
        <p14:creationId xmlns:p14="http://schemas.microsoft.com/office/powerpoint/2010/main" val="35303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2" grpId="1" animBg="1"/>
      <p:bldP spid="13" grpId="0" animBg="1"/>
      <p:bldP spid="14" grpId="0"/>
      <p:bldP spid="15" grpId="0"/>
      <p:bldP spid="16" grpId="0"/>
      <p:bldP spid="21" grpId="0" animBg="1"/>
      <p:bldP spid="22" grpId="0" animBg="1"/>
      <p:bldP spid="26" grpId="0"/>
      <p:bldP spid="27" grpId="0"/>
      <p:bldP spid="28" grpId="0"/>
      <p:bldP spid="40" grpId="0"/>
      <p:bldP spid="41" grpId="0"/>
      <p:bldP spid="42" grpId="0"/>
      <p:bldP spid="52" grpId="0" animBg="1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What is self-attention?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8</a:t>
            </a:fld>
            <a:endParaRPr lang="LID4096"/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D2181EC0-1564-C0D7-286B-488C08FB9722}"/>
              </a:ext>
            </a:extLst>
          </p:cNvPr>
          <p:cNvSpPr txBox="1">
            <a:spLocks/>
          </p:cNvSpPr>
          <p:nvPr/>
        </p:nvSpPr>
        <p:spPr>
          <a:xfrm>
            <a:off x="430305" y="1054250"/>
            <a:ext cx="11274014" cy="803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Take the following sentence – </a:t>
            </a:r>
            <a:r>
              <a:rPr lang="en-US" sz="1800" b="1"/>
              <a:t>“The animal didn’t cross the street because it was too tired”</a:t>
            </a:r>
          </a:p>
          <a:p>
            <a:pPr algn="l" rtl="0"/>
            <a:r>
              <a:rPr lang="en-US" sz="1800"/>
              <a:t>What does “it” refer to? How should the transformer know this?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4CFD03-04A3-4BF0-1B21-24061B3B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52" y="1893856"/>
            <a:ext cx="4117295" cy="38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34B0E3-E31E-A9C6-417F-5BB35C4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+mj-lt"/>
              </a:rPr>
              <a:t>Let’s dive into self-attention</a:t>
            </a:r>
            <a:endParaRPr lang="LID4096">
              <a:latin typeface="+mj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C0A38A-9A5E-8CEB-1EE3-11FEDD8E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338E-BE88-463F-AE5D-DD9AF959B868}" type="slidenum">
              <a:rPr lang="LID4096" smtClean="0"/>
              <a:pPr/>
              <a:t>9</a:t>
            </a:fld>
            <a:endParaRPr lang="LID4096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B62C0C4-024F-AD3D-B86F-1A12659E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4132"/>
              </p:ext>
            </p:extLst>
          </p:nvPr>
        </p:nvGraphicFramePr>
        <p:xfrm>
          <a:off x="2183869" y="2323605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39FC6-293D-3595-233D-DC20444F9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08544"/>
              </p:ext>
            </p:extLst>
          </p:nvPr>
        </p:nvGraphicFramePr>
        <p:xfrm>
          <a:off x="4696781" y="2323605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4DF81A9-96D7-29D1-BC9E-5E183F786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3034"/>
              </p:ext>
            </p:extLst>
          </p:nvPr>
        </p:nvGraphicFramePr>
        <p:xfrm>
          <a:off x="7128837" y="2325912"/>
          <a:ext cx="174942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3076606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68BD30AB-09D4-FC9D-B9E5-9E2C183CB662}"/>
              </a:ext>
            </a:extLst>
          </p:cNvPr>
          <p:cNvSpPr txBox="1">
            <a:spLocks/>
          </p:cNvSpPr>
          <p:nvPr/>
        </p:nvSpPr>
        <p:spPr>
          <a:xfrm>
            <a:off x="2809023" y="1305524"/>
            <a:ext cx="412750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Je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3512E23A-2CEF-2CCC-AA4A-E794F0358847}"/>
              </a:ext>
            </a:extLst>
          </p:cNvPr>
          <p:cNvSpPr txBox="1">
            <a:spLocks/>
          </p:cNvSpPr>
          <p:nvPr/>
        </p:nvSpPr>
        <p:spPr>
          <a:xfrm>
            <a:off x="5290506" y="1305524"/>
            <a:ext cx="561974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/>
              <a:t>suis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6F5CFC8-1171-3B38-73B9-9087E7BF2F0A}"/>
              </a:ext>
            </a:extLst>
          </p:cNvPr>
          <p:cNvSpPr txBox="1">
            <a:spLocks/>
          </p:cNvSpPr>
          <p:nvPr/>
        </p:nvSpPr>
        <p:spPr>
          <a:xfrm>
            <a:off x="7534386" y="1275362"/>
            <a:ext cx="938326" cy="304801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err="1"/>
              <a:t>etudiant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994" y="229930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מציין מיקום תוכן 2">
                <a:extLst>
                  <a:ext uri="{FF2B5EF4-FFF2-40B4-BE49-F238E27FC236}">
                    <a16:creationId xmlns:a16="http://schemas.microsoft.com/office/drawing/2014/main" id="{942FEBC1-AEAD-65AF-9DA2-5C184FE1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994" y="2299301"/>
                <a:ext cx="329246" cy="304801"/>
              </a:xfrm>
              <a:prstGeom prst="rect">
                <a:avLst/>
              </a:prstGeom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366" y="22966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ECB13A84-18BC-507E-F26B-FCE86F63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66" y="2296616"/>
                <a:ext cx="329246" cy="304801"/>
              </a:xfrm>
              <a:prstGeom prst="rect">
                <a:avLst/>
              </a:prstGeom>
              <a:blipFill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0447" y="22966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מציין מיקום תוכן 2">
                <a:extLst>
                  <a:ext uri="{FF2B5EF4-FFF2-40B4-BE49-F238E27FC236}">
                    <a16:creationId xmlns:a16="http://schemas.microsoft.com/office/drawing/2014/main" id="{E59E8045-2B61-3546-B561-0EB36DFD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447" y="2296616"/>
                <a:ext cx="329246" cy="304801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D10A73A3-CB41-7A90-CA23-3C915A6EFE6E}"/>
              </a:ext>
            </a:extLst>
          </p:cNvPr>
          <p:cNvSpPr txBox="1">
            <a:spLocks/>
          </p:cNvSpPr>
          <p:nvPr/>
        </p:nvSpPr>
        <p:spPr>
          <a:xfrm>
            <a:off x="258088" y="1305525"/>
            <a:ext cx="742037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Input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E9D6A17F-DC0C-E9D0-3548-2675DA2C5461}"/>
              </a:ext>
            </a:extLst>
          </p:cNvPr>
          <p:cNvSpPr txBox="1">
            <a:spLocks/>
          </p:cNvSpPr>
          <p:nvPr/>
        </p:nvSpPr>
        <p:spPr>
          <a:xfrm>
            <a:off x="258087" y="2323605"/>
            <a:ext cx="1257445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Embedding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1DA92759-27FD-4D04-715B-9D1BFF7DD889}"/>
              </a:ext>
            </a:extLst>
          </p:cNvPr>
          <p:cNvSpPr txBox="1">
            <a:spLocks/>
          </p:cNvSpPr>
          <p:nvPr/>
        </p:nvSpPr>
        <p:spPr>
          <a:xfrm>
            <a:off x="258087" y="3429000"/>
            <a:ext cx="903964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Queries</a:t>
            </a: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A31CCF0E-D14B-60F4-55E0-7655568F5050}"/>
              </a:ext>
            </a:extLst>
          </p:cNvPr>
          <p:cNvSpPr txBox="1">
            <a:spLocks/>
          </p:cNvSpPr>
          <p:nvPr/>
        </p:nvSpPr>
        <p:spPr>
          <a:xfrm>
            <a:off x="258087" y="4351832"/>
            <a:ext cx="637263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Keys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52505B54-A158-A845-9668-ACCE9CDA4196}"/>
              </a:ext>
            </a:extLst>
          </p:cNvPr>
          <p:cNvSpPr txBox="1">
            <a:spLocks/>
          </p:cNvSpPr>
          <p:nvPr/>
        </p:nvSpPr>
        <p:spPr>
          <a:xfrm>
            <a:off x="258087" y="5369912"/>
            <a:ext cx="818238" cy="36512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b="1"/>
              <a:t>Values</a:t>
            </a: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21F0600B-B9E9-39EB-0496-17CF6E754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848759"/>
              </p:ext>
            </p:extLst>
          </p:nvPr>
        </p:nvGraphicFramePr>
        <p:xfrm>
          <a:off x="2409424" y="3414178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0.5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8B99C6D8-FC2B-BF3D-8F0B-7996E438A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9549" y="3389874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מציין מיקום תוכן 2">
                <a:extLst>
                  <a:ext uri="{FF2B5EF4-FFF2-40B4-BE49-F238E27FC236}">
                    <a16:creationId xmlns:a16="http://schemas.microsoft.com/office/drawing/2014/main" id="{8B99C6D8-FC2B-BF3D-8F0B-7996E438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49" y="3389874"/>
                <a:ext cx="329246" cy="304801"/>
              </a:xfrm>
              <a:prstGeom prst="rect">
                <a:avLst/>
              </a:prstGeom>
              <a:blipFill>
                <a:blip r:embed="rId5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2FBEB62F-09C7-804C-6E2F-E1D48592B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94437"/>
              </p:ext>
            </p:extLst>
          </p:nvPr>
        </p:nvGraphicFramePr>
        <p:xfrm>
          <a:off x="10205806" y="1442485"/>
          <a:ext cx="1312068" cy="121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3.2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0.2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2013CBF7-216F-C331-D01D-EC5EDC79F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6742" y="1108618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מציין מיקום תוכן 2">
                <a:extLst>
                  <a:ext uri="{FF2B5EF4-FFF2-40B4-BE49-F238E27FC236}">
                    <a16:creationId xmlns:a16="http://schemas.microsoft.com/office/drawing/2014/main" id="{2013CBF7-216F-C331-D01D-EC5EDC79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742" y="1108618"/>
                <a:ext cx="329246" cy="304801"/>
              </a:xfrm>
              <a:prstGeom prst="rect">
                <a:avLst/>
              </a:prstGeom>
              <a:blipFill>
                <a:blip r:embed="rId6"/>
                <a:stretch>
                  <a:fillRect l="-25926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33E4E499-32A3-3AB1-2AA1-C200F748D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172" y="3365571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מציין מיקום תוכן 2">
                <a:extLst>
                  <a:ext uri="{FF2B5EF4-FFF2-40B4-BE49-F238E27FC236}">
                    <a16:creationId xmlns:a16="http://schemas.microsoft.com/office/drawing/2014/main" id="{33E4E499-32A3-3AB1-2AA1-C200F748D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72" y="3365571"/>
                <a:ext cx="1518051" cy="30480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8A9E7604-7B77-E6DE-C8C5-FDD3D2E3C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2467" y="3365571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מציין מיקום תוכן 2">
                <a:extLst>
                  <a:ext uri="{FF2B5EF4-FFF2-40B4-BE49-F238E27FC236}">
                    <a16:creationId xmlns:a16="http://schemas.microsoft.com/office/drawing/2014/main" id="{8A9E7604-7B77-E6DE-C8C5-FDD3D2E3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67" y="3365571"/>
                <a:ext cx="1518051" cy="30480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666347C3-60B2-D16B-7DE1-0EEE3433D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4523" y="3365571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מציין מיקום תוכן 2">
                <a:extLst>
                  <a:ext uri="{FF2B5EF4-FFF2-40B4-BE49-F238E27FC236}">
                    <a16:creationId xmlns:a16="http://schemas.microsoft.com/office/drawing/2014/main" id="{666347C3-60B2-D16B-7DE1-0EEE3433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523" y="3365571"/>
                <a:ext cx="1518051" cy="304801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B8315FBD-9030-4F57-BC68-DF02438E4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79735"/>
              </p:ext>
            </p:extLst>
          </p:nvPr>
        </p:nvGraphicFramePr>
        <p:xfrm>
          <a:off x="4922336" y="3389875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3.4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8.9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533F151-5F1A-324F-AB5B-0F5454289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461" y="336557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מציין מיקום תוכן 2">
                <a:extLst>
                  <a:ext uri="{FF2B5EF4-FFF2-40B4-BE49-F238E27FC236}">
                    <a16:creationId xmlns:a16="http://schemas.microsoft.com/office/drawing/2014/main" id="{B533F151-5F1A-324F-AB5B-0F545428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461" y="3365571"/>
                <a:ext cx="329246" cy="304801"/>
              </a:xfrm>
              <a:prstGeom prst="rect">
                <a:avLst/>
              </a:prstGeom>
              <a:blipFill>
                <a:blip r:embed="rId10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3">
            <a:extLst>
              <a:ext uri="{FF2B5EF4-FFF2-40B4-BE49-F238E27FC236}">
                <a16:creationId xmlns:a16="http://schemas.microsoft.com/office/drawing/2014/main" id="{F5FFCA82-4A52-89A6-A227-A5588CB9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75685"/>
              </p:ext>
            </p:extLst>
          </p:nvPr>
        </p:nvGraphicFramePr>
        <p:xfrm>
          <a:off x="7305455" y="3389875"/>
          <a:ext cx="1312068" cy="304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4.6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6.5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5F69F9EA-9DBB-9A6B-2E80-473185589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5580" y="3365571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מציין מיקום תוכן 2">
                <a:extLst>
                  <a:ext uri="{FF2B5EF4-FFF2-40B4-BE49-F238E27FC236}">
                    <a16:creationId xmlns:a16="http://schemas.microsoft.com/office/drawing/2014/main" id="{5F69F9EA-9DBB-9A6B-2E80-473185589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80" y="3365571"/>
                <a:ext cx="329246" cy="304801"/>
              </a:xfrm>
              <a:prstGeom prst="rect">
                <a:avLst/>
              </a:prstGeom>
              <a:blipFill>
                <a:blip r:embed="rId11"/>
                <a:stretch>
                  <a:fillRect l="-925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3">
            <a:extLst>
              <a:ext uri="{FF2B5EF4-FFF2-40B4-BE49-F238E27FC236}">
                <a16:creationId xmlns:a16="http://schemas.microsoft.com/office/drawing/2014/main" id="{BC4B92F3-BBF3-95B0-33A3-C489B9D7F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160630"/>
              </p:ext>
            </p:extLst>
          </p:nvPr>
        </p:nvGraphicFramePr>
        <p:xfrm>
          <a:off x="10205806" y="3234907"/>
          <a:ext cx="1312068" cy="121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2.5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0.9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2.3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B609CD9C-66CD-C84C-69D0-C26C7163C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6742" y="2901040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מציין מיקום תוכן 2">
                <a:extLst>
                  <a:ext uri="{FF2B5EF4-FFF2-40B4-BE49-F238E27FC236}">
                    <a16:creationId xmlns:a16="http://schemas.microsoft.com/office/drawing/2014/main" id="{B609CD9C-66CD-C84C-69D0-C26C7163C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742" y="2901040"/>
                <a:ext cx="329246" cy="304801"/>
              </a:xfrm>
              <a:prstGeom prst="rect">
                <a:avLst/>
              </a:prstGeom>
              <a:blipFill>
                <a:blip r:embed="rId12"/>
                <a:stretch>
                  <a:fillRect l="-27778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Table 3">
            <a:extLst>
              <a:ext uri="{FF2B5EF4-FFF2-40B4-BE49-F238E27FC236}">
                <a16:creationId xmlns:a16="http://schemas.microsoft.com/office/drawing/2014/main" id="{0433D6F5-AEB2-1917-E5C8-5A8E0797A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34209"/>
              </p:ext>
            </p:extLst>
          </p:nvPr>
        </p:nvGraphicFramePr>
        <p:xfrm>
          <a:off x="10205806" y="5050824"/>
          <a:ext cx="1312068" cy="1219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0.4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1.0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0.6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89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0.8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2.3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0.2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075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0.3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0.7</a:t>
                      </a:r>
                      <a:endParaRPr lang="en-IL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/>
                        <a:t>1.1</a:t>
                      </a:r>
                      <a:endParaRPr lang="en-IL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43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AA4817BA-5A0E-B234-8767-29B0B17AE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6742" y="4716957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מציין מיקום תוכן 2">
                <a:extLst>
                  <a:ext uri="{FF2B5EF4-FFF2-40B4-BE49-F238E27FC236}">
                    <a16:creationId xmlns:a16="http://schemas.microsoft.com/office/drawing/2014/main" id="{AA4817BA-5A0E-B234-8767-29B0B17A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742" y="4716957"/>
                <a:ext cx="329246" cy="304801"/>
              </a:xfrm>
              <a:prstGeom prst="rect">
                <a:avLst/>
              </a:prstGeom>
              <a:blipFill>
                <a:blip r:embed="rId13"/>
                <a:stretch>
                  <a:fillRect l="-259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Table 3">
            <a:extLst>
              <a:ext uri="{FF2B5EF4-FFF2-40B4-BE49-F238E27FC236}">
                <a16:creationId xmlns:a16="http://schemas.microsoft.com/office/drawing/2014/main" id="{A32887CA-BEC0-E07F-2ADE-87217E8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33355"/>
              </p:ext>
            </p:extLst>
          </p:nvPr>
        </p:nvGraphicFramePr>
        <p:xfrm>
          <a:off x="2409424" y="4350313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3.6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9549" y="4326009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מציין מיקום תוכן 2">
                <a:extLst>
                  <a:ext uri="{FF2B5EF4-FFF2-40B4-BE49-F238E27FC236}">
                    <a16:creationId xmlns:a16="http://schemas.microsoft.com/office/drawing/2014/main" id="{BB0EAF25-1337-07AF-4B88-6EF8F466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49" y="4326009"/>
                <a:ext cx="329246" cy="304801"/>
              </a:xfrm>
              <a:prstGeom prst="rect">
                <a:avLst/>
              </a:prstGeom>
              <a:blipFill>
                <a:blip r:embed="rId14"/>
                <a:stretch>
                  <a:fillRect l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3368E99D-30FA-BCE7-E02A-1D57C8021A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172" y="4301706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מציין מיקום תוכן 2">
                <a:extLst>
                  <a:ext uri="{FF2B5EF4-FFF2-40B4-BE49-F238E27FC236}">
                    <a16:creationId xmlns:a16="http://schemas.microsoft.com/office/drawing/2014/main" id="{3368E99D-30FA-BCE7-E02A-1D57C802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72" y="4301706"/>
                <a:ext cx="1518051" cy="3048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854AC9CB-45DA-1E60-9BE6-50C5C01BC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2467" y="4301706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מציין מיקום תוכן 2">
                <a:extLst>
                  <a:ext uri="{FF2B5EF4-FFF2-40B4-BE49-F238E27FC236}">
                    <a16:creationId xmlns:a16="http://schemas.microsoft.com/office/drawing/2014/main" id="{854AC9CB-45DA-1E60-9BE6-50C5C01B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67" y="4301706"/>
                <a:ext cx="1518051" cy="3048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D1DBF071-4FC2-FF19-5D78-F986D0A23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4523" y="4301706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מציין מיקום תוכן 2">
                <a:extLst>
                  <a:ext uri="{FF2B5EF4-FFF2-40B4-BE49-F238E27FC236}">
                    <a16:creationId xmlns:a16="http://schemas.microsoft.com/office/drawing/2014/main" id="{D1DBF071-4FC2-FF19-5D78-F986D0A23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523" y="4301706"/>
                <a:ext cx="1518051" cy="3048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5289270C-2ABE-C7F9-7079-6B7E563DC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3080"/>
              </p:ext>
            </p:extLst>
          </p:nvPr>
        </p:nvGraphicFramePr>
        <p:xfrm>
          <a:off x="4922336" y="4326010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461" y="430170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מציין מיקום תוכן 2">
                <a:extLst>
                  <a:ext uri="{FF2B5EF4-FFF2-40B4-BE49-F238E27FC236}">
                    <a16:creationId xmlns:a16="http://schemas.microsoft.com/office/drawing/2014/main" id="{83BC502A-652F-6A67-BFFB-63E66302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461" y="4301706"/>
                <a:ext cx="329246" cy="304801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5B1B9C0E-62FC-77FC-CC3A-3A3EC36D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304"/>
              </p:ext>
            </p:extLst>
          </p:nvPr>
        </p:nvGraphicFramePr>
        <p:xfrm>
          <a:off x="7305455" y="4326010"/>
          <a:ext cx="1312068" cy="304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3.1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6.1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6.3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5580" y="430170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מציין מיקום תוכן 2">
                <a:extLst>
                  <a:ext uri="{FF2B5EF4-FFF2-40B4-BE49-F238E27FC236}">
                    <a16:creationId xmlns:a16="http://schemas.microsoft.com/office/drawing/2014/main" id="{C333CEED-8791-CAE6-0F71-367A3A6F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80" y="4301706"/>
                <a:ext cx="329246" cy="304801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3">
            <a:extLst>
              <a:ext uri="{FF2B5EF4-FFF2-40B4-BE49-F238E27FC236}">
                <a16:creationId xmlns:a16="http://schemas.microsoft.com/office/drawing/2014/main" id="{739671C0-F8FD-C04C-FDE7-7677CBACE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41738"/>
              </p:ext>
            </p:extLst>
          </p:nvPr>
        </p:nvGraphicFramePr>
        <p:xfrm>
          <a:off x="2389536" y="5381020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4.0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9661" y="5356716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מציין מיקום תוכן 2">
                <a:extLst>
                  <a:ext uri="{FF2B5EF4-FFF2-40B4-BE49-F238E27FC236}">
                    <a16:creationId xmlns:a16="http://schemas.microsoft.com/office/drawing/2014/main" id="{62C4C0B1-79B7-B6DF-1FD1-B1DA6CCD6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61" y="5356716"/>
                <a:ext cx="329246" cy="304801"/>
              </a:xfrm>
              <a:prstGeom prst="rect">
                <a:avLst/>
              </a:prstGeom>
              <a:blipFill>
                <a:blip r:embed="rId20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מציין מיקום תוכן 2">
                <a:extLst>
                  <a:ext uri="{FF2B5EF4-FFF2-40B4-BE49-F238E27FC236}">
                    <a16:creationId xmlns:a16="http://schemas.microsoft.com/office/drawing/2014/main" id="{156A36C4-5B9E-652B-2F2D-3B437E52F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172" y="536991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מציין מיקום תוכן 2">
                <a:extLst>
                  <a:ext uri="{FF2B5EF4-FFF2-40B4-BE49-F238E27FC236}">
                    <a16:creationId xmlns:a16="http://schemas.microsoft.com/office/drawing/2014/main" id="{156A36C4-5B9E-652B-2F2D-3B437E52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72" y="5369912"/>
                <a:ext cx="1518051" cy="3048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20A17B2F-6080-FE20-AC72-4CA31FBCCA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2467" y="536991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מציין מיקום תוכן 2">
                <a:extLst>
                  <a:ext uri="{FF2B5EF4-FFF2-40B4-BE49-F238E27FC236}">
                    <a16:creationId xmlns:a16="http://schemas.microsoft.com/office/drawing/2014/main" id="{20A17B2F-6080-FE20-AC72-4CA31FBC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67" y="5369912"/>
                <a:ext cx="1518051" cy="3048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B9AF86B1-415F-CA66-B7BC-00C9486A7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4523" y="5369912"/>
                <a:ext cx="1518051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מציין מיקום תוכן 2">
                <a:extLst>
                  <a:ext uri="{FF2B5EF4-FFF2-40B4-BE49-F238E27FC236}">
                    <a16:creationId xmlns:a16="http://schemas.microsoft.com/office/drawing/2014/main" id="{B9AF86B1-415F-CA66-B7BC-00C9486A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523" y="5369912"/>
                <a:ext cx="1518051" cy="3048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Table 3">
            <a:extLst>
              <a:ext uri="{FF2B5EF4-FFF2-40B4-BE49-F238E27FC236}">
                <a16:creationId xmlns:a16="http://schemas.microsoft.com/office/drawing/2014/main" id="{8A07E2F7-A28E-F53B-22B5-13C78AD7F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78690"/>
              </p:ext>
            </p:extLst>
          </p:nvPr>
        </p:nvGraphicFramePr>
        <p:xfrm>
          <a:off x="4902448" y="5356717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1.8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4.8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5.2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2573" y="533241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מציין מיקום תוכן 2">
                <a:extLst>
                  <a:ext uri="{FF2B5EF4-FFF2-40B4-BE49-F238E27FC236}">
                    <a16:creationId xmlns:a16="http://schemas.microsoft.com/office/drawing/2014/main" id="{CF605D18-34DA-219F-2D62-6E759CC6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73" y="5332413"/>
                <a:ext cx="329246" cy="304801"/>
              </a:xfrm>
              <a:prstGeom prst="rect">
                <a:avLst/>
              </a:prstGeom>
              <a:blipFill>
                <a:blip r:embed="rId24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Table 3">
            <a:extLst>
              <a:ext uri="{FF2B5EF4-FFF2-40B4-BE49-F238E27FC236}">
                <a16:creationId xmlns:a16="http://schemas.microsoft.com/office/drawing/2014/main" id="{4DF42E8B-BAA2-9163-9100-A1478E48D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597381"/>
              </p:ext>
            </p:extLst>
          </p:nvPr>
        </p:nvGraphicFramePr>
        <p:xfrm>
          <a:off x="7285567" y="5356717"/>
          <a:ext cx="1312068" cy="30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7356">
                  <a:extLst>
                    <a:ext uri="{9D8B030D-6E8A-4147-A177-3AD203B41FA5}">
                      <a16:colId xmlns:a16="http://schemas.microsoft.com/office/drawing/2014/main" val="868636768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2813849029"/>
                    </a:ext>
                  </a:extLst>
                </a:gridCol>
                <a:gridCol w="437356">
                  <a:extLst>
                    <a:ext uri="{9D8B030D-6E8A-4147-A177-3AD203B41FA5}">
                      <a16:colId xmlns:a16="http://schemas.microsoft.com/office/drawing/2014/main" val="143865318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2.7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5.3</a:t>
                      </a:r>
                      <a:endParaRPr lang="en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2.8</a:t>
                      </a:r>
                      <a:endParaRPr lang="en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418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5692" y="5332413"/>
                <a:ext cx="329246" cy="304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Autofit/>
              </a:bodyPr>
              <a:lstStyle>
                <a:lvl1pPr marL="285750" indent="-28575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3"/>
                  </a:buClr>
                  <a:buSzPct val="12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IntelOne Display Light" panose="020B0403020203020204" pitchFamily="34" charset="0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מציין מיקום תוכן 2">
                <a:extLst>
                  <a:ext uri="{FF2B5EF4-FFF2-40B4-BE49-F238E27FC236}">
                    <a16:creationId xmlns:a16="http://schemas.microsoft.com/office/drawing/2014/main" id="{C4E5A842-1863-B431-6DAA-EAA363F0F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692" y="5332413"/>
                <a:ext cx="329246" cy="304801"/>
              </a:xfrm>
              <a:prstGeom prst="rect">
                <a:avLst/>
              </a:prstGeom>
              <a:blipFill>
                <a:blip r:embed="rId2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7C67FCE4-FD76-8619-6EE4-BF259AF63B96}"/>
              </a:ext>
            </a:extLst>
          </p:cNvPr>
          <p:cNvSpPr txBox="1">
            <a:spLocks/>
          </p:cNvSpPr>
          <p:nvPr/>
        </p:nvSpPr>
        <p:spPr>
          <a:xfrm>
            <a:off x="155090" y="5970227"/>
            <a:ext cx="9924181" cy="68848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85750" indent="-28575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lOne Display Light" panose="020B0403020203020204" pitchFamily="34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/>
              <a:t>Contextual embedding = a representation that takes into account the other words in the sequence</a:t>
            </a:r>
          </a:p>
        </p:txBody>
      </p:sp>
    </p:spTree>
    <p:extLst>
      <p:ext uri="{BB962C8B-B14F-4D97-AF65-F5344CB8AC3E}">
        <p14:creationId xmlns:p14="http://schemas.microsoft.com/office/powerpoint/2010/main" val="33182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9" grpId="0"/>
      <p:bldP spid="31" grpId="0"/>
      <p:bldP spid="42" grpId="0"/>
      <p:bldP spid="44" grpId="0"/>
      <p:bldP spid="46" grpId="0"/>
      <p:bldP spid="47" grpId="0"/>
      <p:bldP spid="47" grpId="1"/>
      <p:bldP spid="48" grpId="0"/>
      <p:bldP spid="48" grpId="1"/>
      <p:bldP spid="49" grpId="0"/>
      <p:bldP spid="49" grpId="1"/>
      <p:bldP spid="51" grpId="0"/>
      <p:bldP spid="53" grpId="0"/>
      <p:bldP spid="55" grpId="0"/>
      <p:bldP spid="56" grpId="0"/>
      <p:bldP spid="56" grpId="1"/>
      <p:bldP spid="57" grpId="0"/>
      <p:bldP spid="57" grpId="1"/>
      <p:bldP spid="58" grpId="0"/>
      <p:bldP spid="58" grpId="1"/>
      <p:bldP spid="60" grpId="0"/>
      <p:bldP spid="62" grpId="0"/>
      <p:bldP spid="20" grpId="0" build="p"/>
    </p:bldLst>
  </p:timing>
</p:sld>
</file>

<file path=ppt/theme/theme1.xml><?xml version="1.0" encoding="utf-8"?>
<a:theme xmlns:a="http://schemas.openxmlformats.org/drawingml/2006/main" name="ערכת נושא Office">
  <a:themeElements>
    <a:clrScheme name="INTEL02">
      <a:dk1>
        <a:srgbClr val="00285B"/>
      </a:dk1>
      <a:lt1>
        <a:srgbClr val="FFFFFF"/>
      </a:lt1>
      <a:dk2>
        <a:srgbClr val="2E2C2C"/>
      </a:dk2>
      <a:lt2>
        <a:srgbClr val="A5A5A5"/>
      </a:lt2>
      <a:accent1>
        <a:srgbClr val="00285B"/>
      </a:accent1>
      <a:accent2>
        <a:srgbClr val="004FB5"/>
      </a:accent2>
      <a:accent3>
        <a:srgbClr val="FFC000"/>
      </a:accent3>
      <a:accent4>
        <a:srgbClr val="FBD966"/>
      </a:accent4>
      <a:accent5>
        <a:srgbClr val="D9D9D9"/>
      </a:accent5>
      <a:accent6>
        <a:srgbClr val="1CCFF0"/>
      </a:accent6>
      <a:hlink>
        <a:srgbClr val="00285B"/>
      </a:hlink>
      <a:folHlink>
        <a:srgbClr val="7F7F7F"/>
      </a:folHlink>
    </a:clrScheme>
    <a:fontScheme name="התאמה אישית 1">
      <a:majorFont>
        <a:latin typeface="IntelOne Display Medium"/>
        <a:ea typeface=""/>
        <a:cs typeface="IntelOne Display Medium"/>
      </a:majorFont>
      <a:minorFont>
        <a:latin typeface="IntelOne Display Regular"/>
        <a:ea typeface=""/>
        <a:cs typeface="IntelOne Display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ECABD0B93CD4A9D9648AD87BAF95D" ma:contentTypeVersion="14" ma:contentTypeDescription="Create a new document." ma:contentTypeScope="" ma:versionID="8b0954fe0b2ed5f7be31d1322833c672">
  <xsd:schema xmlns:xsd="http://www.w3.org/2001/XMLSchema" xmlns:xs="http://www.w3.org/2001/XMLSchema" xmlns:p="http://schemas.microsoft.com/office/2006/metadata/properties" xmlns:ns2="d81bcc6f-546a-4f1e-aa80-c2e9a27e324a" xmlns:ns3="a0e3b526-649d-42ed-b992-05a4294c5048" xmlns:ns4="a7bc6c04-a6f3-4b85-abcc-278c78dc556b" targetNamespace="http://schemas.microsoft.com/office/2006/metadata/properties" ma:root="true" ma:fieldsID="8e2b622e52a6a660109b3f020ab0834b" ns2:_="" ns3:_="" ns4:_="">
    <xsd:import namespace="d81bcc6f-546a-4f1e-aa80-c2e9a27e324a"/>
    <xsd:import namespace="a0e3b526-649d-42ed-b992-05a4294c5048"/>
    <xsd:import namespace="a7bc6c04-a6f3-4b85-abcc-278c78dc5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bcc6f-546a-4f1e-aa80-c2e9a27e3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2a7515c-90a7-421b-ad67-16208a0551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3b526-649d-42ed-b992-05a4294c50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bc6c04-a6f3-4b85-abcc-278c78dc556b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c6d1c964-bea6-4ce1-b105-75c936dc515c}" ma:internalName="TaxCatchAll" ma:showField="CatchAllData" ma:web="a0e3b526-649d-42ed-b992-05a4294c50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1bcc6f-546a-4f1e-aa80-c2e9a27e324a">
      <Terms xmlns="http://schemas.microsoft.com/office/infopath/2007/PartnerControls"/>
    </lcf76f155ced4ddcb4097134ff3c332f>
    <TaxCatchAll xmlns="a7bc6c04-a6f3-4b85-abcc-278c78dc55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D9A473-66F5-44E2-A2F3-0C97E5973BD7}">
  <ds:schemaRefs>
    <ds:schemaRef ds:uri="a0e3b526-649d-42ed-b992-05a4294c5048"/>
    <ds:schemaRef ds:uri="a7bc6c04-a6f3-4b85-abcc-278c78dc556b"/>
    <ds:schemaRef ds:uri="d81bcc6f-546a-4f1e-aa80-c2e9a27e3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6F59C1-02A1-43F4-A0C1-2D6BF86E3647}">
  <ds:schemaRefs>
    <ds:schemaRef ds:uri="a0e3b526-649d-42ed-b992-05a4294c5048"/>
    <ds:schemaRef ds:uri="a7bc6c04-a6f3-4b85-abcc-278c78dc556b"/>
    <ds:schemaRef ds:uri="d81bcc6f-546a-4f1e-aa80-c2e9a27e32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11B902C-A6B6-4693-9FD5-BC046F358A2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1701</Words>
  <Application>Microsoft Office PowerPoint</Application>
  <PresentationFormat>Widescreen</PresentationFormat>
  <Paragraphs>1019</Paragraphs>
  <Slides>28</Slides>
  <Notes>9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IntelOne Display Light</vt:lpstr>
      <vt:lpstr>IntelOne Display Medium</vt:lpstr>
      <vt:lpstr>IntelOne Display Regular</vt:lpstr>
      <vt:lpstr>Wingdings</vt:lpstr>
      <vt:lpstr>ערכת נושא Office</vt:lpstr>
      <vt:lpstr>PowerPoint Presentation</vt:lpstr>
      <vt:lpstr>What are Transformers?</vt:lpstr>
      <vt:lpstr>Our task for today</vt:lpstr>
      <vt:lpstr>Translation in action</vt:lpstr>
      <vt:lpstr>The Transformer Architecture</vt:lpstr>
      <vt:lpstr>The Encoder up-close</vt:lpstr>
      <vt:lpstr>How does it look like with vectors?</vt:lpstr>
      <vt:lpstr>What is self-attention?</vt:lpstr>
      <vt:lpstr>Let’s dive into self-attention</vt:lpstr>
      <vt:lpstr>Let’s get the contextual embedding for “Je”</vt:lpstr>
      <vt:lpstr>QKV as matrices</vt:lpstr>
      <vt:lpstr>QKV as matrices – getting contextual embeddings</vt:lpstr>
      <vt:lpstr>Multi-head attention - intuition</vt:lpstr>
      <vt:lpstr>Multi-headed attention – how it’s done</vt:lpstr>
      <vt:lpstr>How do we combine the attention heads?</vt:lpstr>
      <vt:lpstr>Self-attention Recap</vt:lpstr>
      <vt:lpstr>Positional encoding</vt:lpstr>
      <vt:lpstr>Positional encoding (2)</vt:lpstr>
      <vt:lpstr>Residuals + Layer Normalization (1)</vt:lpstr>
      <vt:lpstr>Residuals + Layer Normalization (2)</vt:lpstr>
      <vt:lpstr>The Decoder</vt:lpstr>
      <vt:lpstr>Encoder-decoder attention</vt:lpstr>
      <vt:lpstr>The Decoder</vt:lpstr>
      <vt:lpstr>Linear + Softmax Layers</vt:lpstr>
      <vt:lpstr>Loss Function</vt:lpstr>
      <vt:lpstr>Summary – Translation in action</vt:lpstr>
      <vt:lpstr>Additional Material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Srivastava, Shashank</cp:lastModifiedBy>
  <cp:revision>5</cp:revision>
  <dcterms:created xsi:type="dcterms:W3CDTF">2022-11-08T08:41:32Z</dcterms:created>
  <dcterms:modified xsi:type="dcterms:W3CDTF">2024-02-13T10:20:24Z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0x010100E02ECABD0B93CD4A9D9648AD87BAF95D</vt:lpwstr>
  </property>
  <property fmtid="{D5CDD505-2E9C-101B-9397-08002B2CF9AE}" pid="3" name="MediaServiceImageTags">
    <vt:lpwstr/>
  </property>
</Properties>
</file>